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4"/>
  </p:sldMasterIdLst>
  <p:notesMasterIdLst>
    <p:notesMasterId r:id="rId15"/>
  </p:notesMasterIdLst>
  <p:sldIdLst>
    <p:sldId id="256" r:id="rId5"/>
    <p:sldId id="257" r:id="rId6"/>
    <p:sldId id="264" r:id="rId7"/>
    <p:sldId id="266" r:id="rId8"/>
    <p:sldId id="259" r:id="rId9"/>
    <p:sldId id="263" r:id="rId10"/>
    <p:sldId id="262" r:id="rId11"/>
    <p:sldId id="261" r:id="rId12"/>
    <p:sldId id="265" r:id="rId13"/>
    <p:sldId id="26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2BC"/>
    <a:srgbClr val="15BEF0"/>
    <a:srgbClr val="FDB71A"/>
    <a:srgbClr val="3D5567"/>
    <a:srgbClr val="E4ECED"/>
    <a:srgbClr val="D31E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507AF2-5AAE-4A69-A10B-164B5E384DC1}" v="1" dt="2026-06-18T15:00:47.39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6" autoAdjust="0"/>
    <p:restoredTop sz="85130" autoAdjust="0"/>
  </p:normalViewPr>
  <p:slideViewPr>
    <p:cSldViewPr snapToGrid="0">
      <p:cViewPr varScale="1">
        <p:scale>
          <a:sx n="50" d="100"/>
          <a:sy n="50" d="100"/>
        </p:scale>
        <p:origin x="1212" y="48"/>
      </p:cViewPr>
      <p:guideLst/>
    </p:cSldViewPr>
  </p:slideViewPr>
  <p:notesTextViewPr>
    <p:cViewPr>
      <p:scale>
        <a:sx n="1" d="1"/>
        <a:sy n="1" d="1"/>
      </p:scale>
      <p:origin x="0" y="-604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OYES, Louise (YORKSHIRE AMBULANCE SERVICE NHS TRUST)" userId="ae0add5d-f740-428e-8cd9-1f76d1ac73ba" providerId="ADAL" clId="{E1784024-ACE0-4808-804E-A88F1F3FDD25}"/>
    <pc:docChg chg="undo custSel addSld delSld modSld">
      <pc:chgData name="BOYES, Louise (YORKSHIRE AMBULANCE SERVICE NHS TRUST)" userId="ae0add5d-f740-428e-8cd9-1f76d1ac73ba" providerId="ADAL" clId="{E1784024-ACE0-4808-804E-A88F1F3FDD25}" dt="2026-06-18T15:01:46.076" v="166" actId="20577"/>
      <pc:docMkLst>
        <pc:docMk/>
      </pc:docMkLst>
      <pc:sldChg chg="addSp delSp modSp mod">
        <pc:chgData name="BOYES, Louise (YORKSHIRE AMBULANCE SERVICE NHS TRUST)" userId="ae0add5d-f740-428e-8cd9-1f76d1ac73ba" providerId="ADAL" clId="{E1784024-ACE0-4808-804E-A88F1F3FDD25}" dt="2026-06-18T15:00:44.032" v="160" actId="20577"/>
        <pc:sldMkLst>
          <pc:docMk/>
          <pc:sldMk cId="1612087356" sldId="256"/>
        </pc:sldMkLst>
        <pc:spChg chg="mod">
          <ac:chgData name="BOYES, Louise (YORKSHIRE AMBULANCE SERVICE NHS TRUST)" userId="ae0add5d-f740-428e-8cd9-1f76d1ac73ba" providerId="ADAL" clId="{E1784024-ACE0-4808-804E-A88F1F3FDD25}" dt="2026-06-18T15:00:44.032" v="160" actId="20577"/>
          <ac:spMkLst>
            <pc:docMk/>
            <pc:sldMk cId="1612087356" sldId="256"/>
            <ac:spMk id="6" creationId="{FCADC7BA-3B5B-A3F2-0217-F261649852DC}"/>
          </ac:spMkLst>
        </pc:spChg>
      </pc:sldChg>
      <pc:sldChg chg="addSp delSp modSp mod modNotesTx">
        <pc:chgData name="BOYES, Louise (YORKSHIRE AMBULANCE SERVICE NHS TRUST)" userId="ae0add5d-f740-428e-8cd9-1f76d1ac73ba" providerId="ADAL" clId="{E1784024-ACE0-4808-804E-A88F1F3FDD25}" dt="2026-06-18T15:01:46.076" v="166" actId="20577"/>
        <pc:sldMkLst>
          <pc:docMk/>
          <pc:sldMk cId="3239711205" sldId="257"/>
        </pc:sldMkLst>
        <pc:spChg chg="mod">
          <ac:chgData name="BOYES, Louise (YORKSHIRE AMBULANCE SERVICE NHS TRUST)" userId="ae0add5d-f740-428e-8cd9-1f76d1ac73ba" providerId="ADAL" clId="{E1784024-ACE0-4808-804E-A88F1F3FDD25}" dt="2026-06-18T15:00:47.395" v="161" actId="20577"/>
          <ac:spMkLst>
            <pc:docMk/>
            <pc:sldMk cId="3239711205" sldId="257"/>
            <ac:spMk id="21" creationId="{24A43AAD-36FE-1205-333E-B6A6EDCCD84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D8EE-5AA6-4FF5-BC84-A3A202057E5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28314-3E6B-4BD0-A3C4-7C8EAAA132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829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2646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9605B4-8342-96B6-AEF0-3AFA7FE0D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DE0C1F-555E-0D3F-CB16-0F97E641EF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AFE1AB9-C480-AB7E-529A-F6A94E1051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Thank you all so much for taking part today, I hope you enjoyed the session and feel confident to leave here today, knowing that you now have the skills to potentially save a life.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you have any questions, please let me know on your way out.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C5EA9-2F66-F675-8FF6-0E96CE65E2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1177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Welcome to Restart a Heart Day 2026!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Let’s start with some introductions…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[WHO AM I?] My name is [name] and I am a [job role]. (Introduce other people if there is more than one volunteer).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[WHY AM I HERE?] Today, I am here to teach you how to perform CPR – which is a simple life-saving technique to help someone in cardiac arrest.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[WHAT IS RESTART A HEART DAY?] Today, is Restart a Heart day! In the last 12 years, on Restart a Heart Day, we have taught over 311,000 young people, such as yourself – how to perform CPR.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[WHY IS IT IMPORTANT?] So why is it so important?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Well, by performing CPR, you can more than double someone’s chance of survival and potentially save their life.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54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FDB93A-FA63-E44C-BD19-3B5D1C574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9E4C0CE-25DF-95B5-5FBB-AECB948703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0DAC3C-E54A-82BA-22AA-C9F597E902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plan for today will be to first watch a fantastic CPR training video, which will give you all of the information you need.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You will then have a go yourself, with the CPR manikins you can see around the room. We will be here to guide you.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Then, we will finish with some final thoughts and answer any questions that you may have.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4476E8-E598-0E88-55C8-D8BB0B1852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6893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81346-393C-77AA-60FC-48938AD27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2B70B-769F-B42A-7D86-51AE3268B3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EEBD0C-5532-BE35-F6EA-62C1DEC3A6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let’s start with the training video – are you ready? Here we go… ​</a:t>
            </a:r>
          </a:p>
          <a:p>
            <a:pPr rtl="0" fontAlgn="base"/>
            <a:r>
              <a:rPr lang="en-US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(Click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on link to play video on You Tube in 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window)</a:t>
            </a:r>
            <a:endParaRPr lang="en-US" sz="1200" b="0" i="0" kern="120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6C579F-64F0-4A62-41B2-2EA25189F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2753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8B0D1-A042-491E-F1D9-BD52F10D2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906D5F-DCEC-E1AD-9913-328FF54373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ABF376E-ADA7-1DEB-886C-D7DA12AC8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Now it is over to you!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b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[Start physical demonstration]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07C63E-A764-5D28-38B9-BCEFFEBBA26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37274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C3A160-040D-E7DA-C052-1C3ED9179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7833E73-5845-170A-7538-ED06E1CCC5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807E2EC-F0F2-E495-0EA9-1BA5F496AB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Well done! You all did a great job.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just to recap: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the Chain of Survival.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 highlights the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four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essential steps needed to improve the chances of saving a life in an emergency.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First is early recognition and a call for help - to recognise the signs of a cardiac arrest and activate the ambulance service.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Next is Early CPR – to buy time.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Third is Early Defibrillation – to restart the heart.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finally, post-resuscitation care – to restore quality of life.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Crucially, you must call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999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and ask for an ambulance straight away if someone is in cardiac arrest.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51AEB3-C94F-0766-A93E-6C76DC937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7696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D365AA-DFF6-F131-5F53-3212ECE1E9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D1CA19-51BA-6A89-A925-7DD2F0411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5268276-113A-FF42-F9FC-6DED754CA5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Remember: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Approximately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80%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out-of-hospital cardiac arrests happen in the home. By learning CPR, you are gaining skills that could save the life of a family member or friend.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20%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will occur in public places.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If a defibrillator is used and effective CPR is performed within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3-5 minutes 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a cardiac arrest, the patient’s chance of survival increases from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6%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to 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74%.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  <a:p>
            <a:pPr rtl="0" fontAlgn="base"/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A15C8-E412-70C5-8302-3D9E166CF5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4575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6A8D4-199D-FA34-D375-F2EE15D022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1FFDCF8-81A0-3301-F42A-E600DD66B96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5EA184-A10B-0674-1219-CBFE5C88FC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So thinking ahead, the training video, along with other great training resources on CPR are available on our Restart a Heart website - so you can remind yourself of the techniques and maybe even share this training with your family and friends. There is also a CPR playlist you can listen to. These songs have the correct rate for CPR and there may be a song you like in there, which will help you remember the rate.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268855-FD56-175D-8C06-DE1DE3739A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10761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70846-529E-2CAC-FAED-876AD11E4D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E7C865-29F6-0665-42B7-B35F3AF54D5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5DC86FD-43DC-DC58-B4C4-EA3D46B3C6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Before we finish, does anyone have any questions you would like to ask?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​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471FC-F0F1-39A9-149C-AE8BF8E8EC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28314-3E6B-4BD0-A3C4-7C8EAAA13228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28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D73BB-0610-BB65-B679-5230B9A58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1E50E9-D78A-E932-F086-1195424BA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D69007-45B5-E695-9672-F0922C940E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E8B80A-8D18-E6F5-55C5-7C9F1FBB8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3CACB-6826-40AE-E9A5-9DAE1A70B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006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723C-6559-F084-B3DA-968C5C7F91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A8C31F-F16E-301D-0810-449F29FF5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0E2B7-21CF-8F66-252C-1A88E035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E55BF-B4FB-45B4-92E1-C7CF483D7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B772B-C68F-6A6C-8A9B-68C58E580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198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C87DBE-59EF-BCCF-5636-61E44C3709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900FEF-AE10-25E2-657B-4A6B689D00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8C6F5B-6FFE-A705-7BB9-C4CB9678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0C8477-75E8-F426-B88E-96744049F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DC9C9F-3322-3AB2-3F56-8BDAF40F4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6392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186ECF-1EB3-53E2-9118-DC4D9D31E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685450-C731-79F2-AEF2-84A074E8D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72201-D2B9-81D8-F902-6008033B0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890041-A705-B1A5-2B95-EB478532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74FB57-3D12-9502-F740-AC66CE6B0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9919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AF178-7CC0-3D8B-1354-25E347935C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C0EC71-B480-8806-A5A3-12246236E0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98AA13-2168-E1F2-D787-A75832892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D0A28E-4B10-1454-9071-7D364400D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E21D2B-A20F-3965-01C4-36602E759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8052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615FD-E997-5B7A-0A8B-2574D7A29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9E6DB-18FF-B9D7-D94D-95B88EEE92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06B0B9-0D42-4365-573D-C9E769257E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04B903-3F16-34FB-6EFB-0A43FFE15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676352-5E32-D261-DDF6-BE3955581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A0BC4E-446C-2DED-55C8-DAD2B239B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8207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69CCA-F860-76E4-3D12-A9243EB8E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B05DEB-FA73-4980-7E8D-14DF07DD99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1B5D8-F09D-8A5E-50D9-67FF9FBD18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30CE5F-75E3-F7B1-E93D-6A7925C4DF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84133-ACD9-E6D2-D16F-673FD6D71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D63731-2223-D6D4-C7B5-4B8C3C8C5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059065-8941-39B4-5B3A-5098BE7AA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DBA0EB-404C-3C4F-DC0B-FECCC398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993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5E8508-740C-35D4-58CE-13C368E004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CCBE22-99BA-B5BB-27C9-AA629D50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7784-F097-8D7E-9B76-5DFCF7504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4700F0-BC7E-05E4-4D11-45AD669834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5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3B989C-B7C9-89C0-B2D1-58331FDA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8C2D47-6E96-F8A7-F653-16E717BA7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EBDD6-71DA-B2B8-AB1D-2E641FFCD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2324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29486-B9BE-EFA1-58E1-146D76B6C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A5DDB9-F928-9D34-7F6B-499973DB6A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92ACE1-22E3-05C4-EE3B-AF28053F6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DDE2FD-EF0D-05F9-57B5-CF71242D1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8B2200-7949-2D75-413B-ED780978A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D1AF93-C52D-DA07-9515-08B0B3AF9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668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3A233-3444-E0AD-9DF8-45A3F7C36A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E7A78A-8FA3-46EE-0129-2C3A61F81C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BD0D0-11FA-DD35-8642-6201F9E08F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DD03D0-1837-071B-9B09-E5D5EBD66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304494-70B8-65EB-884D-E3D70FBBA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510648-2C51-589D-A39C-D7C7E9E7C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95547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BCAB84-C972-8CCE-CF36-6F0B98FDD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2A5C42-327E-66DC-5EC7-2C08F7587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7C041-EF8A-DB23-0475-6CA8507302C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F339656-0241-436D-97EA-48ADF3CC550B}" type="datetimeFigureOut">
              <a:rPr lang="en-GB" smtClean="0"/>
              <a:t>18/06/2026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0AAD66-7DD3-7ABB-4E99-A89AC4E651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6C358E-3885-3874-6170-FFC230529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A94A1F-EED5-4276-9ABB-5C0B6FF95E9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155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www.youtube.com/watch?v=QMiV_xoUcWA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Relationship Id="rId9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ed and blue line with white text&#10;&#10;AI-generated content may be incorrect.">
            <a:extLst>
              <a:ext uri="{FF2B5EF4-FFF2-40B4-BE49-F238E27FC236}">
                <a16:creationId xmlns:a16="http://schemas.microsoft.com/office/drawing/2014/main" id="{FA35F6E8-C3DE-65F7-0ABE-9A60CD3A08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ADC7BA-3B5B-A3F2-0217-F261649852DC}"/>
              </a:ext>
            </a:extLst>
          </p:cNvPr>
          <p:cNvSpPr txBox="1"/>
          <p:nvPr/>
        </p:nvSpPr>
        <p:spPr>
          <a:xfrm>
            <a:off x="362412" y="5743695"/>
            <a:ext cx="3664227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a Heart Day </a:t>
            </a:r>
          </a:p>
          <a:p>
            <a:r>
              <a:rPr lang="en-GB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October 2026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077627-62D2-7F6A-13A4-BE95803AAE12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48927F9C-7BC5-5655-62DC-AEAEAFBB01C7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3" name="Picture 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62BB584B-D5D3-4F93-632E-A095CF1F66B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0" name="Picture 9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01AFDD25-C9F9-F76F-2539-3752DD7E3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5" name="Picture 4" descr="A yellow and green vehicle&#10;&#10;AI-generated content may be incorrect.">
            <a:extLst>
              <a:ext uri="{FF2B5EF4-FFF2-40B4-BE49-F238E27FC236}">
                <a16:creationId xmlns:a16="http://schemas.microsoft.com/office/drawing/2014/main" id="{8AE4AB6F-4EFA-01CB-BC68-CA2ACBDF0E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087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39DB16-7C3B-6F0F-5986-CA78295A4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group of people posing for a picture&#10;&#10;AI-generated content may be incorrect.">
            <a:extLst>
              <a:ext uri="{FF2B5EF4-FFF2-40B4-BE49-F238E27FC236}">
                <a16:creationId xmlns:a16="http://schemas.microsoft.com/office/drawing/2014/main" id="{FEAF6AF6-CB99-EB98-0F52-5BBC53E94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83" b="9313"/>
          <a:stretch>
            <a:fillRect/>
          </a:stretch>
        </p:blipFill>
        <p:spPr>
          <a:xfrm>
            <a:off x="-1" y="921592"/>
            <a:ext cx="12191999" cy="593640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830E7ED-C704-D2FF-85E3-AACC199F2F9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3DC976-EE72-F488-584D-1B18A877CBB5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97113BD-6DCD-E643-BFE7-3D6A1427FBD9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Picture 6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47F8C4AD-8EBA-017A-FC0B-D1EC27FDA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8" name="Picture 7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DD7A5399-774B-8189-E117-44FCF1CF8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9" name="Picture 8" descr="A yellow and green vehicle&#10;&#10;AI-generated content may be incorrect.">
            <a:extLst>
              <a:ext uri="{FF2B5EF4-FFF2-40B4-BE49-F238E27FC236}">
                <a16:creationId xmlns:a16="http://schemas.microsoft.com/office/drawing/2014/main" id="{AC731991-D23F-59EF-BAD8-228F45A564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760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13AF4B-DCA6-6938-5DC5-3F7C3205A3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C3B771-58A9-D01D-367D-AE1439C8A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62C38D2-A249-8B23-5B04-04B1DDB41C86}"/>
              </a:ext>
            </a:extLst>
          </p:cNvPr>
          <p:cNvGrpSpPr/>
          <p:nvPr/>
        </p:nvGrpSpPr>
        <p:grpSpPr>
          <a:xfrm>
            <a:off x="927650" y="3278518"/>
            <a:ext cx="3783499" cy="523220"/>
            <a:chOff x="5579164" y="3233370"/>
            <a:chExt cx="3783499" cy="52322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6D68F7-33C9-3844-D5D5-5E58C32B3604}"/>
                </a:ext>
              </a:extLst>
            </p:cNvPr>
            <p:cNvSpPr txBox="1"/>
            <p:nvPr/>
          </p:nvSpPr>
          <p:spPr>
            <a:xfrm>
              <a:off x="5698436" y="3233370"/>
              <a:ext cx="3664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Who am I?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EFADD0B-83D7-F74E-CBE0-6FC2CC9E9631}"/>
                </a:ext>
              </a:extLst>
            </p:cNvPr>
            <p:cNvCxnSpPr/>
            <p:nvPr/>
          </p:nvCxnSpPr>
          <p:spPr>
            <a:xfrm>
              <a:off x="5579164" y="3259874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2DE45C6-E56B-5398-5B4B-F9F5C98A9844}"/>
              </a:ext>
            </a:extLst>
          </p:cNvPr>
          <p:cNvGrpSpPr/>
          <p:nvPr/>
        </p:nvGrpSpPr>
        <p:grpSpPr>
          <a:xfrm>
            <a:off x="927650" y="4028612"/>
            <a:ext cx="3783499" cy="523220"/>
            <a:chOff x="5579164" y="3983464"/>
            <a:chExt cx="3783499" cy="52322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F01A23-5E65-A415-DCE9-E96D228A6587}"/>
                </a:ext>
              </a:extLst>
            </p:cNvPr>
            <p:cNvSpPr txBox="1"/>
            <p:nvPr/>
          </p:nvSpPr>
          <p:spPr>
            <a:xfrm>
              <a:off x="5698436" y="3983464"/>
              <a:ext cx="3664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am I here?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74423B2-B5DE-0894-F57B-EA3BD7B0F950}"/>
                </a:ext>
              </a:extLst>
            </p:cNvPr>
            <p:cNvCxnSpPr/>
            <p:nvPr/>
          </p:nvCxnSpPr>
          <p:spPr>
            <a:xfrm>
              <a:off x="5579164" y="4009968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20784B9-576E-BDD1-68A6-215BD367D324}"/>
              </a:ext>
            </a:extLst>
          </p:cNvPr>
          <p:cNvGrpSpPr/>
          <p:nvPr/>
        </p:nvGrpSpPr>
        <p:grpSpPr>
          <a:xfrm>
            <a:off x="921023" y="4778706"/>
            <a:ext cx="6076125" cy="523220"/>
            <a:chOff x="5572537" y="4733558"/>
            <a:chExt cx="6076125" cy="52322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ACA032E-B075-AFC1-DC71-CE3199885525}"/>
                </a:ext>
              </a:extLst>
            </p:cNvPr>
            <p:cNvSpPr txBox="1"/>
            <p:nvPr/>
          </p:nvSpPr>
          <p:spPr>
            <a:xfrm>
              <a:off x="5698435" y="4733558"/>
              <a:ext cx="595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 is Restart a Heart Day?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DDEEB76-1518-558A-4E88-428C61BDAD09}"/>
                </a:ext>
              </a:extLst>
            </p:cNvPr>
            <p:cNvCxnSpPr/>
            <p:nvPr/>
          </p:nvCxnSpPr>
          <p:spPr>
            <a:xfrm>
              <a:off x="5572537" y="4760062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68287A5-8C73-103B-95A7-2246361329F9}"/>
              </a:ext>
            </a:extLst>
          </p:cNvPr>
          <p:cNvGrpSpPr/>
          <p:nvPr/>
        </p:nvGrpSpPr>
        <p:grpSpPr>
          <a:xfrm>
            <a:off x="921023" y="5528801"/>
            <a:ext cx="6076125" cy="523220"/>
            <a:chOff x="5572537" y="5483653"/>
            <a:chExt cx="6076125" cy="52322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0053DC-898E-9D9B-7112-F47E1F59653A}"/>
                </a:ext>
              </a:extLst>
            </p:cNvPr>
            <p:cNvSpPr txBox="1"/>
            <p:nvPr/>
          </p:nvSpPr>
          <p:spPr>
            <a:xfrm>
              <a:off x="5698435" y="5483653"/>
              <a:ext cx="595022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Why is it important?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F9C4996-1F4F-9226-5D29-5832AEE91D32}"/>
                </a:ext>
              </a:extLst>
            </p:cNvPr>
            <p:cNvCxnSpPr/>
            <p:nvPr/>
          </p:nvCxnSpPr>
          <p:spPr>
            <a:xfrm>
              <a:off x="5572537" y="5510157"/>
              <a:ext cx="0" cy="437079"/>
            </a:xfrm>
            <a:prstGeom prst="line">
              <a:avLst/>
            </a:prstGeom>
            <a:ln w="3810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4A43AAD-36FE-1205-333E-B6A6EDCCD840}"/>
              </a:ext>
            </a:extLst>
          </p:cNvPr>
          <p:cNvSpPr txBox="1"/>
          <p:nvPr/>
        </p:nvSpPr>
        <p:spPr>
          <a:xfrm>
            <a:off x="788977" y="1662807"/>
            <a:ext cx="79908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Welcome to </a:t>
            </a:r>
          </a:p>
          <a:p>
            <a:r>
              <a:rPr lang="en-GB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Restart a Heart Day 2026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8274309-389B-2779-77F8-E78FB97FC1E2}"/>
              </a:ext>
            </a:extLst>
          </p:cNvPr>
          <p:cNvGrpSpPr/>
          <p:nvPr/>
        </p:nvGrpSpPr>
        <p:grpSpPr>
          <a:xfrm>
            <a:off x="1" y="-48646"/>
            <a:ext cx="12191999" cy="1091953"/>
            <a:chOff x="-2" y="-1"/>
            <a:chExt cx="12191999" cy="109195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C989FFA-1249-185B-1BE0-98A9295CA9F5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F8E433F1-C665-43FA-669F-2049AFE5F1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53683DD0-9203-3C54-8BDE-3924A5560E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9" name="Picture 18" descr="A yellow and green vehicle&#10;&#10;AI-generated content may be incorrect.">
            <a:extLst>
              <a:ext uri="{FF2B5EF4-FFF2-40B4-BE49-F238E27FC236}">
                <a16:creationId xmlns:a16="http://schemas.microsoft.com/office/drawing/2014/main" id="{C280E822-0249-E995-0B2C-5E27AFEE1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0" y="142504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711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C8FB9-844F-CA3A-77A9-9C0C33CFB4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CB7277-9BCF-CCF7-AAC0-41291364E6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7AF2204-4BBA-9007-E1C0-1AF4B93A4D8D}"/>
              </a:ext>
            </a:extLst>
          </p:cNvPr>
          <p:cNvSpPr txBox="1"/>
          <p:nvPr/>
        </p:nvSpPr>
        <p:spPr>
          <a:xfrm>
            <a:off x="1147410" y="5269825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Watch CPR 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video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C3C88F-F879-9397-FFB9-689CEB1A3AEC}"/>
              </a:ext>
            </a:extLst>
          </p:cNvPr>
          <p:cNvSpPr txBox="1"/>
          <p:nvPr/>
        </p:nvSpPr>
        <p:spPr>
          <a:xfrm>
            <a:off x="4828069" y="5285908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you!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Demonstration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6431051-D0EE-0479-AEAC-7CE2DDFC077B}"/>
              </a:ext>
            </a:extLst>
          </p:cNvPr>
          <p:cNvSpPr txBox="1"/>
          <p:nvPr/>
        </p:nvSpPr>
        <p:spPr>
          <a:xfrm>
            <a:off x="8375653" y="5269824"/>
            <a:ext cx="25358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Final thoughts</a:t>
            </a:r>
          </a:p>
          <a:p>
            <a:pPr algn="ctr"/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questions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788B5F5-832B-BB4D-7892-EA3B010A064F}"/>
              </a:ext>
            </a:extLst>
          </p:cNvPr>
          <p:cNvGrpSpPr/>
          <p:nvPr/>
        </p:nvGrpSpPr>
        <p:grpSpPr>
          <a:xfrm>
            <a:off x="812258" y="1874711"/>
            <a:ext cx="10567484" cy="3021458"/>
            <a:chOff x="902666" y="1806860"/>
            <a:chExt cx="10567484" cy="3021458"/>
          </a:xfrm>
        </p:grpSpPr>
        <p:pic>
          <p:nvPicPr>
            <p:cNvPr id="23" name="Picture 22" descr="Several dummy models on the floor&#10;&#10;AI-generated content may be incorrect.">
              <a:extLst>
                <a:ext uri="{FF2B5EF4-FFF2-40B4-BE49-F238E27FC236}">
                  <a16:creationId xmlns:a16="http://schemas.microsoft.com/office/drawing/2014/main" id="{0444F687-F917-01F2-CEAC-7255DCCFA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011" b="22125"/>
            <a:stretch>
              <a:fillRect/>
            </a:stretch>
          </p:blipFill>
          <p:spPr>
            <a:xfrm>
              <a:off x="4583327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4BE2FF2-70D6-9CD0-A9B0-68C763FA9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3604" r="2049"/>
            <a:stretch>
              <a:fillRect/>
            </a:stretch>
          </p:blipFill>
          <p:spPr>
            <a:xfrm>
              <a:off x="8263988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pic>
          <p:nvPicPr>
            <p:cNvPr id="30" name="Picture 29" descr="A person performing cpr on a black surface&#10;&#10;AI-generated content may be incorrect.">
              <a:extLst>
                <a:ext uri="{FF2B5EF4-FFF2-40B4-BE49-F238E27FC236}">
                  <a16:creationId xmlns:a16="http://schemas.microsoft.com/office/drawing/2014/main" id="{5BB5E123-7F82-0CFE-CD50-BC21441C464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8" t="11809" r="20378" b="6561"/>
            <a:stretch>
              <a:fillRect/>
            </a:stretch>
          </p:blipFill>
          <p:spPr>
            <a:xfrm>
              <a:off x="902666" y="1806860"/>
              <a:ext cx="3206162" cy="3021458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9A3EA0E2-2E74-4691-3AAF-13DAC7368AB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plan for today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E7EC139-F3B7-C55F-127B-FC4EC1374E9A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4B3172-B310-43D7-42D4-E2912F17BDFF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061BEBD3-D626-7C08-D9BA-4DCED1FD3E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0F8E03E7-6D4A-57A1-DDE5-171F357EDC1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14C35D93-CD46-E342-BB9C-21C0786E7AB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86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DF9671-1DAD-F38E-23CD-3545D1E1E8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9FFAC1-D8F7-8A63-30D7-169814A22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E75188-229C-81A3-3DED-F9AFB56F835A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plan for today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4C442E54-6F46-A986-DC5D-13FB2D9F6F2F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CA6C521-76B7-49E0-5D66-FF8DDC842E6D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D05FE4F5-37CE-20E5-950E-D267308B3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98048F8E-2D0B-DC87-280B-12407EA9C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E1248D0F-C746-E355-C642-E773B531AC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80AD0C-AF1A-15C0-590D-61608B80431A}"/>
              </a:ext>
            </a:extLst>
          </p:cNvPr>
          <p:cNvSpPr txBox="1"/>
          <p:nvPr/>
        </p:nvSpPr>
        <p:spPr>
          <a:xfrm>
            <a:off x="78059" y="3289610"/>
            <a:ext cx="12113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Restart a Heart CPR video</a:t>
            </a:r>
            <a:endParaRPr lang="en-GB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139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5CC8A4-FBC2-6C90-755C-B0B372876A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AC9689-F836-8ABE-31FA-F7F5B0DAC4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C40384C-DCAF-49FD-5D15-A27DD8B36C70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to you!</a:t>
            </a:r>
          </a:p>
        </p:txBody>
      </p:sp>
      <p:pic>
        <p:nvPicPr>
          <p:cNvPr id="11" name="Picture 10" descr="A group of people in uniform practicing cpr&#10;&#10;AI-generated content may be incorrect.">
            <a:extLst>
              <a:ext uri="{FF2B5EF4-FFF2-40B4-BE49-F238E27FC236}">
                <a16:creationId xmlns:a16="http://schemas.microsoft.com/office/drawing/2014/main" id="{F95AB728-D043-2AC1-FDE5-BBC779A6CD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54" b="13220"/>
          <a:stretch>
            <a:fillRect/>
          </a:stretch>
        </p:blipFill>
        <p:spPr>
          <a:xfrm>
            <a:off x="-1" y="1009327"/>
            <a:ext cx="12191999" cy="584867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7B1983A-1ADE-F48F-8912-AE7722A9AD75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2C26721-73E7-9E23-23D9-E4F2C5CE8754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0" name="Picture 9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5749C987-3353-6214-9812-9FCDAB79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8E152E2E-217D-F81A-CC96-60BCA01D1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0B4E5382-FC14-A34E-C799-932DFF165D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994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C19925-F774-C900-8EF4-BB2A76237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67963F-AD1D-8818-3422-B74FAD53C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4813D82-DB49-6CF5-82ED-B7B15A9F72BC}"/>
              </a:ext>
            </a:extLst>
          </p:cNvPr>
          <p:cNvSpPr txBox="1"/>
          <p:nvPr/>
        </p:nvSpPr>
        <p:spPr>
          <a:xfrm>
            <a:off x="2894546" y="5031049"/>
            <a:ext cx="7338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 of Survival highlights the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essential steps needed to improve the chances of saving a life in an emergency. Crucially, you must call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999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ask for an ambulance straight away if someone is in cardiac arrest.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0667FCFB-1391-A655-9058-BB268E27399B}"/>
              </a:ext>
            </a:extLst>
          </p:cNvPr>
          <p:cNvCxnSpPr>
            <a:cxnSpLocks/>
          </p:cNvCxnSpPr>
          <p:nvPr/>
        </p:nvCxnSpPr>
        <p:spPr>
          <a:xfrm>
            <a:off x="2558733" y="504751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close-up of a sign&#10;&#10;AI-generated content may be incorrect.">
            <a:extLst>
              <a:ext uri="{FF2B5EF4-FFF2-40B4-BE49-F238E27FC236}">
                <a16:creationId xmlns:a16="http://schemas.microsoft.com/office/drawing/2014/main" id="{D68A5C8C-3D62-D75B-9027-F095751B42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526" y="1246105"/>
            <a:ext cx="8062944" cy="3471484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2300417-6923-44EB-4E0C-EC9DF803D829}"/>
              </a:ext>
            </a:extLst>
          </p:cNvPr>
          <p:cNvCxnSpPr>
            <a:cxnSpLocks/>
          </p:cNvCxnSpPr>
          <p:nvPr/>
        </p:nvCxnSpPr>
        <p:spPr>
          <a:xfrm>
            <a:off x="9708618" y="504751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9D0D325-4843-5FB7-9970-8201E42B73A1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chain of survival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6FB8020-DC82-92C6-12D3-91D2C11481C3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9549FAF-3262-9AA7-5251-0CE9696670D3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4" name="Picture 13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CD3DFCC6-3B0F-0CA8-58B6-6908FC322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5" name="Picture 14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AB03BF27-AB4B-20C8-4751-96C24591F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6" name="Picture 15" descr="A yellow and green vehicle&#10;&#10;AI-generated content may be incorrect.">
            <a:extLst>
              <a:ext uri="{FF2B5EF4-FFF2-40B4-BE49-F238E27FC236}">
                <a16:creationId xmlns:a16="http://schemas.microsoft.com/office/drawing/2014/main" id="{2D35E103-FA3C-82A6-1314-9CA16B3013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49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41670-19EE-B3D8-7F11-457703BC01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180D14-5F96-2AE8-8118-4C66DC39D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50B08D-E4FB-F2E2-17BF-B72505F1D2B6}"/>
              </a:ext>
            </a:extLst>
          </p:cNvPr>
          <p:cNvSpPr txBox="1"/>
          <p:nvPr/>
        </p:nvSpPr>
        <p:spPr>
          <a:xfrm>
            <a:off x="3749618" y="2236201"/>
            <a:ext cx="7338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Approximately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out-of-hospital cardiac arrests happen in the home. By learning CPR, you are gaining skills that could save the life of a family member or friend.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will occur in public places.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A48829B4-4856-AFE5-34B1-E97630C8E750}"/>
              </a:ext>
            </a:extLst>
          </p:cNvPr>
          <p:cNvCxnSpPr>
            <a:cxnSpLocks/>
          </p:cNvCxnSpPr>
          <p:nvPr/>
        </p:nvCxnSpPr>
        <p:spPr>
          <a:xfrm>
            <a:off x="3413805" y="2252667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F4973FB-08B5-A1A1-36E0-0B853B92922D}"/>
              </a:ext>
            </a:extLst>
          </p:cNvPr>
          <p:cNvSpPr txBox="1"/>
          <p:nvPr/>
        </p:nvSpPr>
        <p:spPr>
          <a:xfrm>
            <a:off x="3749618" y="4405599"/>
            <a:ext cx="64314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a defibrillator is used and effective CPR is performed within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3-5 minutes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cardiac arrest, the patient’s chance of survival increases from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6%</a:t>
            </a:r>
            <a:r>
              <a:rPr lang="en-GB" sz="2000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GB" sz="2000" b="1" dirty="0">
                <a:solidFill>
                  <a:srgbClr val="FDB7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74%</a:t>
            </a: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00F7B90-56D1-4AD7-D66A-816B0AF14708}"/>
              </a:ext>
            </a:extLst>
          </p:cNvPr>
          <p:cNvCxnSpPr>
            <a:cxnSpLocks/>
          </p:cNvCxnSpPr>
          <p:nvPr/>
        </p:nvCxnSpPr>
        <p:spPr>
          <a:xfrm>
            <a:off x="3413805" y="4249365"/>
            <a:ext cx="0" cy="125462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472DA6-7E5C-CD74-AD25-0CA81DA2D2B3}"/>
              </a:ext>
            </a:extLst>
          </p:cNvPr>
          <p:cNvSpPr txBox="1"/>
          <p:nvPr/>
        </p:nvSpPr>
        <p:spPr>
          <a:xfrm>
            <a:off x="1241704" y="2252667"/>
            <a:ext cx="2468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solidFill>
                  <a:srgbClr val="15BE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</a:t>
            </a:r>
            <a:endParaRPr lang="en-GB" sz="4400" b="1" dirty="0">
              <a:solidFill>
                <a:srgbClr val="15BE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DB344C-E14A-A434-A1E6-AFA933F4189D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Remember…</a:t>
            </a:r>
          </a:p>
        </p:txBody>
      </p:sp>
      <p:pic>
        <p:nvPicPr>
          <p:cNvPr id="12" name="Picture 11" descr="A blue line drawing of a medical device&#10;&#10;AI-generated content may be incorrect.">
            <a:extLst>
              <a:ext uri="{FF2B5EF4-FFF2-40B4-BE49-F238E27FC236}">
                <a16:creationId xmlns:a16="http://schemas.microsoft.com/office/drawing/2014/main" id="{6A4D3409-46A9-F03A-E0A0-9C341BE7E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654" y="3925712"/>
            <a:ext cx="1827062" cy="197295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0C853-00A8-29A2-CE24-FABCADEC72AF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CF372F1-1181-591D-C7BF-25703D3DF923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3" name="Picture 12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57073225-549C-EDE5-8045-7113C4227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4" name="Picture 13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5AAB0A3B-5673-82CA-43AC-70E87D3C6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5" name="Picture 14" descr="A yellow and green vehicle&#10;&#10;AI-generated content may be incorrect.">
            <a:extLst>
              <a:ext uri="{FF2B5EF4-FFF2-40B4-BE49-F238E27FC236}">
                <a16:creationId xmlns:a16="http://schemas.microsoft.com/office/drawing/2014/main" id="{C7CF047E-68B3-AA08-6723-579C28650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42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  <p:bldP spid="1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C8971-E41E-CF95-8227-AE2D82CF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8DA128-4EA7-B05C-C20C-94C3F19547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21" name="Picture 20" descr="A child practicing cpr on a dummy&#10;&#10;AI-generated content may be incorrect.">
            <a:extLst>
              <a:ext uri="{FF2B5EF4-FFF2-40B4-BE49-F238E27FC236}">
                <a16:creationId xmlns:a16="http://schemas.microsoft.com/office/drawing/2014/main" id="{3A9C0C05-D1B2-8B90-960B-BEEB118677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4" r="23346"/>
          <a:stretch>
            <a:fillRect/>
          </a:stretch>
        </p:blipFill>
        <p:spPr>
          <a:xfrm>
            <a:off x="0" y="1006830"/>
            <a:ext cx="5029200" cy="5851170"/>
          </a:xfrm>
          <a:prstGeom prst="rect">
            <a:avLst/>
          </a:prstGeom>
        </p:spPr>
      </p:pic>
      <p:pic>
        <p:nvPicPr>
          <p:cNvPr id="4" name="Picture 3" descr="A qr code with a black background&#10;&#10;AI-generated content may be incorrect.">
            <a:extLst>
              <a:ext uri="{FF2B5EF4-FFF2-40B4-BE49-F238E27FC236}">
                <a16:creationId xmlns:a16="http://schemas.microsoft.com/office/drawing/2014/main" id="{ABB3AADD-0D92-E9A0-DF4E-27AC5F044D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3491" y="2521019"/>
            <a:ext cx="2278504" cy="22785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D526A2-AB2B-104F-36EB-FC19E946AAB9}"/>
              </a:ext>
            </a:extLst>
          </p:cNvPr>
          <p:cNvSpPr txBox="1"/>
          <p:nvPr/>
        </p:nvSpPr>
        <p:spPr>
          <a:xfrm>
            <a:off x="5744814" y="4999028"/>
            <a:ext cx="253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resources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DEC6B-DA56-465E-E4BC-A0A25FEBF7C7}"/>
              </a:ext>
            </a:extLst>
          </p:cNvPr>
          <p:cNvSpPr txBox="1"/>
          <p:nvPr/>
        </p:nvSpPr>
        <p:spPr>
          <a:xfrm>
            <a:off x="8839310" y="4999028"/>
            <a:ext cx="25358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Spotify CPR playlist</a:t>
            </a:r>
            <a:endParaRPr lang="en-GB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 descr="A qr code with circles&#10;&#10;AI-generated content may be incorrect.">
            <a:extLst>
              <a:ext uri="{FF2B5EF4-FFF2-40B4-BE49-F238E27FC236}">
                <a16:creationId xmlns:a16="http://schemas.microsoft.com/office/drawing/2014/main" id="{C3573F65-C042-30C1-0E1C-8AB3E6E62B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6329" y="2497703"/>
            <a:ext cx="2301820" cy="23018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6FA84C5-0747-65B0-478C-C7BEF844A00C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CPR training links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9BF748B-B315-A78E-E799-35D63EA494E0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A57378B-CE3B-E43F-7946-6DBF1C91AAFE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8" name="Picture 7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70C1E2A3-C484-2E04-EC39-8374E17B53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9" name="Picture 8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41ED970B-C29D-F67D-A013-CF5B5BA47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0" name="Picture 9" descr="A yellow and green vehicle&#10;&#10;AI-generated content may be incorrect.">
            <a:extLst>
              <a:ext uri="{FF2B5EF4-FFF2-40B4-BE49-F238E27FC236}">
                <a16:creationId xmlns:a16="http://schemas.microsoft.com/office/drawing/2014/main" id="{7F601757-BA5B-16D7-4D91-5C5974315F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922CCB-BF8F-9874-92B9-EE5F182B22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73F07-0FB6-7764-B2E3-225B07F840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869021-FDD4-B122-C4BC-950BE03B910C}"/>
              </a:ext>
            </a:extLst>
          </p:cNvPr>
          <p:cNvSpPr txBox="1"/>
          <p:nvPr/>
        </p:nvSpPr>
        <p:spPr>
          <a:xfrm>
            <a:off x="1895059" y="3405753"/>
            <a:ext cx="8401878" cy="76944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GB" sz="4400" b="1" dirty="0">
                <a:solidFill>
                  <a:schemeClr val="bg1"/>
                </a:solidFill>
                <a:latin typeface="Arial"/>
                <a:cs typeface="Arial"/>
              </a:rPr>
              <a:t>Do you have any questions?</a:t>
            </a:r>
            <a:endParaRPr lang="en-GB" sz="24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1B7591-73EA-CD38-3767-15A873CD3498}"/>
              </a:ext>
            </a:extLst>
          </p:cNvPr>
          <p:cNvSpPr txBox="1"/>
          <p:nvPr/>
        </p:nvSpPr>
        <p:spPr>
          <a:xfrm>
            <a:off x="1241704" y="238041"/>
            <a:ext cx="8401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b="1" dirty="0">
                <a:solidFill>
                  <a:srgbClr val="0072B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BA4AC5A-2463-C390-C727-FC7A04E9664D}"/>
              </a:ext>
            </a:extLst>
          </p:cNvPr>
          <p:cNvGrpSpPr/>
          <p:nvPr/>
        </p:nvGrpSpPr>
        <p:grpSpPr>
          <a:xfrm>
            <a:off x="0" y="-1"/>
            <a:ext cx="12191999" cy="1091953"/>
            <a:chOff x="-2" y="-1"/>
            <a:chExt cx="12191999" cy="10919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849CA46-4464-509D-6272-CDAFBE02A32D}"/>
                </a:ext>
              </a:extLst>
            </p:cNvPr>
            <p:cNvSpPr/>
            <p:nvPr/>
          </p:nvSpPr>
          <p:spPr>
            <a:xfrm>
              <a:off x="-2" y="-1"/>
              <a:ext cx="12191999" cy="1091953"/>
            </a:xfrm>
            <a:prstGeom prst="rect">
              <a:avLst/>
            </a:prstGeom>
            <a:solidFill>
              <a:srgbClr val="E4ECE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11" name="Picture 10" descr="A logo with hands and a heart&#10;&#10;AI-generated content may be incorrect.">
              <a:extLst>
                <a:ext uri="{FF2B5EF4-FFF2-40B4-BE49-F238E27FC236}">
                  <a16:creationId xmlns:a16="http://schemas.microsoft.com/office/drawing/2014/main" id="{E6A506C6-9E03-FDD9-E292-72906A172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247" y="129627"/>
              <a:ext cx="853502" cy="853502"/>
            </a:xfrm>
            <a:prstGeom prst="rect">
              <a:avLst/>
            </a:prstGeom>
          </p:spPr>
        </p:pic>
        <p:pic>
          <p:nvPicPr>
            <p:cNvPr id="12" name="Picture 11" descr="A blue and white logo&#10;&#10;AI-generated content may be incorrect.">
              <a:extLst>
                <a:ext uri="{FF2B5EF4-FFF2-40B4-BE49-F238E27FC236}">
                  <a16:creationId xmlns:a16="http://schemas.microsoft.com/office/drawing/2014/main" id="{73948B46-7719-BFF1-F22B-C7155E270F7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12" y="160388"/>
              <a:ext cx="2160215" cy="768077"/>
            </a:xfrm>
            <a:prstGeom prst="rect">
              <a:avLst/>
            </a:prstGeom>
          </p:spPr>
        </p:pic>
      </p:grpSp>
      <p:pic>
        <p:nvPicPr>
          <p:cNvPr id="13" name="Picture 12" descr="A yellow and green vehicle&#10;&#10;AI-generated content may be incorrect.">
            <a:extLst>
              <a:ext uri="{FF2B5EF4-FFF2-40B4-BE49-F238E27FC236}">
                <a16:creationId xmlns:a16="http://schemas.microsoft.com/office/drawing/2014/main" id="{400F372E-1E54-31EE-0AB0-8BAD6A344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71" y="191149"/>
            <a:ext cx="2208361" cy="791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89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FFFFFF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A4CC8EB0D7034193FC9D6153439A4B" ma:contentTypeVersion="23" ma:contentTypeDescription="Create a new document." ma:contentTypeScope="" ma:versionID="0c9e4e3c08a034f4cf643b03f49a4769">
  <xsd:schema xmlns:xsd="http://www.w3.org/2001/XMLSchema" xmlns:xs="http://www.w3.org/2001/XMLSchema" xmlns:p="http://schemas.microsoft.com/office/2006/metadata/properties" xmlns:ns1="http://schemas.microsoft.com/sharepoint/v3" xmlns:ns2="cc6f70f5-b2a1-472a-b752-fe4eba9ecb60" xmlns:ns3="d6a529d3-8a38-41b8-b20f-68e2661e56d7" targetNamespace="http://schemas.microsoft.com/office/2006/metadata/properties" ma:root="true" ma:fieldsID="eb0573d4d28c9125e0633cf86be0f2c9" ns1:_="" ns2:_="" ns3:_="">
    <xsd:import namespace="http://schemas.microsoft.com/sharepoint/v3"/>
    <xsd:import namespace="cc6f70f5-b2a1-472a-b752-fe4eba9ecb60"/>
    <xsd:import namespace="d6a529d3-8a38-41b8-b20f-68e2661e56d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4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15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6f70f5-b2a1-472a-b752-fe4eba9ecb6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hidden="true" ma:internalName="MediaServiceKeyPoints" ma:readOnly="true">
      <xsd:simpleType>
        <xsd:restriction base="dms:Note"/>
      </xsd:simpleType>
    </xsd:element>
    <xsd:element name="MediaServiceAutoTags" ma:index="16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20" nillable="true" ma:displayName="Location" ma:hidden="true" ma:internalName="MediaServiceLocation" ma:readOnly="true">
      <xsd:simpleType>
        <xsd:restriction base="dms:Text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c8d5fda-b97d-42c6-97e2-f76465e161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8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a529d3-8a38-41b8-b20f-68e2661e56d7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5" nillable="true" ma:displayName="Taxonomy Catch All Column" ma:hidden="true" ma:list="{9cbb87b8-646f-4431-80b3-e0e660097434}" ma:internalName="TaxCatchAll" ma:readOnly="false" ma:showField="CatchAllData" ma:web="d6a529d3-8a38-41b8-b20f-68e2661e56d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lcf76f155ced4ddcb4097134ff3c332f xmlns="cc6f70f5-b2a1-472a-b752-fe4eba9ecb60">
      <Terms xmlns="http://schemas.microsoft.com/office/infopath/2007/PartnerControls"/>
    </lcf76f155ced4ddcb4097134ff3c332f>
    <_ip_UnifiedCompliancePolicyProperties xmlns="http://schemas.microsoft.com/sharepoint/v3" xsi:nil="true"/>
    <TaxCatchAll xmlns="d6a529d3-8a38-41b8-b20f-68e2661e56d7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0C5B7C0-ECC5-4932-BDB8-D239ABBB91B4}"/>
</file>

<file path=customXml/itemProps2.xml><?xml version="1.0" encoding="utf-8"?>
<ds:datastoreItem xmlns:ds="http://schemas.openxmlformats.org/officeDocument/2006/customXml" ds:itemID="{B58E4069-4E32-44C7-B074-FCC3ED97AD68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cc6f70f5-b2a1-472a-b752-fe4eba9ecb60"/>
    <ds:schemaRef ds:uri="d6a529d3-8a38-41b8-b20f-68e2661e56d7"/>
  </ds:schemaRefs>
</ds:datastoreItem>
</file>

<file path=customXml/itemProps3.xml><?xml version="1.0" encoding="utf-8"?>
<ds:datastoreItem xmlns:ds="http://schemas.openxmlformats.org/officeDocument/2006/customXml" ds:itemID="{CA6B0DF4-2DC0-44FD-9E16-A3D55E26418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c354b2-85b0-47f5-b222-07b48d774ee3}" enabled="0" method="" siteId="{37c354b2-85b0-47f5-b222-07b48d774e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414</TotalTime>
  <Words>861</Words>
  <Application>Microsoft Office PowerPoint</Application>
  <PresentationFormat>Widescreen</PresentationFormat>
  <Paragraphs>77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Aptos</vt:lpstr>
      <vt:lpstr>Arial</vt:lpstr>
      <vt:lpstr>Aptos Display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Laura Cooper</dc:creator>
  <cp:lastModifiedBy>BOYES, Louise (YORKSHIRE AMBULANCE SERVICE NHS TRUST)</cp:lastModifiedBy>
  <cp:revision>5</cp:revision>
  <dcterms:created xsi:type="dcterms:W3CDTF">2025-09-11T10:06:26Z</dcterms:created>
  <dcterms:modified xsi:type="dcterms:W3CDTF">2026-06-18T15:01:50Z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0x01010049A4CC8EB0D7034193FC9D6153439A4B</vt:lpwstr>
  </property>
  <property fmtid="{D5CDD505-2E9C-101B-9397-08002B2CF9AE}" pid="3" name="MediaServiceImageTags">
    <vt:lpwstr/>
  </property>
</Properties>
</file>