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67" r:id="rId8"/>
    <p:sldId id="263" r:id="rId9"/>
    <p:sldId id="270" r:id="rId10"/>
    <p:sldId id="268" r:id="rId11"/>
    <p:sldId id="259" r:id="rId12"/>
    <p:sldId id="266" r:id="rId13"/>
    <p:sldId id="273" r:id="rId14"/>
    <p:sldId id="261" r:id="rId15"/>
    <p:sldId id="269" r:id="rId16"/>
    <p:sldId id="262" r:id="rId17"/>
    <p:sldId id="271" r:id="rId18"/>
    <p:sldId id="260"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3"/>
    <p:restoredTop sz="94648"/>
  </p:normalViewPr>
  <p:slideViewPr>
    <p:cSldViewPr snapToGrid="0">
      <p:cViewPr varScale="1">
        <p:scale>
          <a:sx n="70" d="100"/>
          <a:sy n="70" d="100"/>
        </p:scale>
        <p:origin x="5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65CFF-9322-41E0-A47E-853C2E2D1B1D}" type="datetimeFigureOut">
              <a:rPr lang="en-GB" smtClean="0"/>
              <a:t>22/08/2024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1F580-606D-41F0-B74B-EE761793F27D}" type="slidenum">
              <a:rPr lang="en-GB" smtClean="0"/>
              <a:t>‹#›</a:t>
            </a:fld>
            <a:endParaRPr lang="en-GB"/>
          </a:p>
        </p:txBody>
      </p:sp>
    </p:spTree>
    <p:extLst>
      <p:ext uri="{BB962C8B-B14F-4D97-AF65-F5344CB8AC3E}">
        <p14:creationId xmlns:p14="http://schemas.microsoft.com/office/powerpoint/2010/main" val="314005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11F580-606D-41F0-B74B-EE761793F27D}" type="slidenum">
              <a:rPr lang="en-GB" smtClean="0"/>
              <a:t>1</a:t>
            </a:fld>
            <a:endParaRPr lang="en-GB"/>
          </a:p>
        </p:txBody>
      </p:sp>
    </p:spTree>
    <p:extLst>
      <p:ext uri="{BB962C8B-B14F-4D97-AF65-F5344CB8AC3E}">
        <p14:creationId xmlns:p14="http://schemas.microsoft.com/office/powerpoint/2010/main" val="142689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Some people are scared to perform CPR because they think they may hurt the person who needs treatment or be sued for their actions. But there is no need to be concerned. There has never been a case in the UK of someone facing legal action for performing CPR on a casualty. No-one should be criticised for trying to save a life.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Some people are afraid of performing CPR for fear of worsening the situation but if the patient does not receive CPR there is a good chance that they will die. On occasion, when performing chest compressions it is possible that ribs may be heard to crack, this is normal and not something to worry about.</a:t>
            </a:r>
          </a:p>
          <a:p>
            <a:endParaRPr lang="en-GB" dirty="0"/>
          </a:p>
        </p:txBody>
      </p:sp>
      <p:sp>
        <p:nvSpPr>
          <p:cNvPr id="4" name="Slide Number Placeholder 3"/>
          <p:cNvSpPr>
            <a:spLocks noGrp="1"/>
          </p:cNvSpPr>
          <p:nvPr>
            <p:ph type="sldNum" sz="quarter" idx="5"/>
          </p:nvPr>
        </p:nvSpPr>
        <p:spPr/>
        <p:txBody>
          <a:bodyPr/>
          <a:lstStyle/>
          <a:p>
            <a:fld id="{FB11F580-606D-41F0-B74B-EE761793F27D}" type="slidenum">
              <a:rPr lang="en-GB" smtClean="0"/>
              <a:t>12</a:t>
            </a:fld>
            <a:endParaRPr lang="en-GB"/>
          </a:p>
        </p:txBody>
      </p:sp>
    </p:spTree>
    <p:extLst>
      <p:ext uri="{BB962C8B-B14F-4D97-AF65-F5344CB8AC3E}">
        <p14:creationId xmlns:p14="http://schemas.microsoft.com/office/powerpoint/2010/main" val="213318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33333"/>
                </a:solidFill>
                <a:effectLst/>
                <a:latin typeface="Frutiger LT W01_55 Roma1475738"/>
              </a:rPr>
              <a:t>The location of defibrillators - often in yellow or green cabinets in public spaces - can sometimes be marked with a white heart on a green background, or they could just be mounted on a wall behind a bar, in gyms, leisure centres, offices, tourist information centres, schools, colleges, railway stations, restaurants - anywhere at all.</a:t>
            </a:r>
          </a:p>
          <a:p>
            <a:pPr algn="l"/>
            <a:r>
              <a:rPr lang="en-GB" b="0" i="0">
                <a:solidFill>
                  <a:srgbClr val="333333"/>
                </a:solidFill>
                <a:effectLst/>
                <a:latin typeface="Frutiger LT W01_55 Roma1475738"/>
              </a:rPr>
              <a:t>If someone has suffered a cardiac arrest and you need a defibrillator, staff in our Emergency Operations Centre can direct 999 callers to their nearest device and provide a code to the secure cabinet it’s contained in if necessary.</a:t>
            </a:r>
          </a:p>
          <a:p>
            <a:endParaRPr lang="en-GB"/>
          </a:p>
        </p:txBody>
      </p:sp>
      <p:sp>
        <p:nvSpPr>
          <p:cNvPr id="4" name="Slide Number Placeholder 3"/>
          <p:cNvSpPr>
            <a:spLocks noGrp="1"/>
          </p:cNvSpPr>
          <p:nvPr>
            <p:ph type="sldNum" sz="quarter" idx="5"/>
          </p:nvPr>
        </p:nvSpPr>
        <p:spPr/>
        <p:txBody>
          <a:bodyPr/>
          <a:lstStyle/>
          <a:p>
            <a:fld id="{FB11F580-606D-41F0-B74B-EE761793F27D}" type="slidenum">
              <a:rPr lang="en-GB" smtClean="0"/>
              <a:t>14</a:t>
            </a:fld>
            <a:endParaRPr lang="en-GB"/>
          </a:p>
        </p:txBody>
      </p:sp>
    </p:spTree>
    <p:extLst>
      <p:ext uri="{BB962C8B-B14F-4D97-AF65-F5344CB8AC3E}">
        <p14:creationId xmlns:p14="http://schemas.microsoft.com/office/powerpoint/2010/main" val="317231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a:t>
            </a:r>
          </a:p>
          <a:p>
            <a:r>
              <a:rPr lang="en-GB" dirty="0"/>
              <a:t>https://youtu.be/qHZfI39r7cs</a:t>
            </a:r>
          </a:p>
          <a:p>
            <a:r>
              <a:rPr lang="en-GB" dirty="0"/>
              <a:t>6:50 length AED Video</a:t>
            </a:r>
          </a:p>
          <a:p>
            <a:r>
              <a:rPr lang="en-GB" dirty="0"/>
              <a:t>Urdu, Punjabi, Arabic and Polish subtitled versions also available on the YAS </a:t>
            </a:r>
            <a:r>
              <a:rPr lang="en-GB" dirty="0" err="1"/>
              <a:t>Youtube</a:t>
            </a:r>
            <a:r>
              <a:rPr lang="en-GB" dirty="0"/>
              <a:t> channel</a:t>
            </a:r>
          </a:p>
          <a:p>
            <a:endParaRPr lang="en-GB" dirty="0"/>
          </a:p>
        </p:txBody>
      </p:sp>
      <p:sp>
        <p:nvSpPr>
          <p:cNvPr id="4" name="Slide Number Placeholder 3"/>
          <p:cNvSpPr>
            <a:spLocks noGrp="1"/>
          </p:cNvSpPr>
          <p:nvPr>
            <p:ph type="sldNum" sz="quarter" idx="5"/>
          </p:nvPr>
        </p:nvSpPr>
        <p:spPr/>
        <p:txBody>
          <a:bodyPr/>
          <a:lstStyle/>
          <a:p>
            <a:fld id="{FB11F580-606D-41F0-B74B-EE761793F27D}" type="slidenum">
              <a:rPr lang="en-GB" smtClean="0"/>
              <a:t>15</a:t>
            </a:fld>
            <a:endParaRPr lang="en-GB"/>
          </a:p>
        </p:txBody>
      </p:sp>
    </p:spTree>
    <p:extLst>
      <p:ext uri="{BB962C8B-B14F-4D97-AF65-F5344CB8AC3E}">
        <p14:creationId xmlns:p14="http://schemas.microsoft.com/office/powerpoint/2010/main" val="258436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333333"/>
                </a:solidFill>
                <a:effectLst/>
                <a:highlight>
                  <a:srgbClr val="FFFFFF"/>
                </a:highlight>
                <a:latin typeface="Frutiger LT W01_55 Roma1475738"/>
              </a:rPr>
              <a:t>Restart a Heart Day was developed in 2013 by the European Resuscitation Council to encourage others to teach members of the public how to help restart the heart of someone who has suffered a cardiac arrest.</a:t>
            </a:r>
          </a:p>
          <a:p>
            <a:r>
              <a:rPr lang="en-GB" b="0" i="0" dirty="0">
                <a:solidFill>
                  <a:srgbClr val="333333"/>
                </a:solidFill>
                <a:effectLst/>
                <a:highlight>
                  <a:srgbClr val="FFFFFF"/>
                </a:highlight>
                <a:latin typeface="Frutiger LT W01_55 Roma1475738"/>
              </a:rPr>
              <a:t>Over 30,000 people suffer a cardiac arrest out of hospital in the UK every year. The earlier a patient can receive CPR and a shock from a </a:t>
            </a:r>
            <a:r>
              <a:rPr lang="en-GB" b="0" i="0" u="none" strike="noStrike" dirty="0">
                <a:solidFill>
                  <a:srgbClr val="337AB7"/>
                </a:solidFill>
                <a:effectLst/>
                <a:highlight>
                  <a:srgbClr val="FFFFFF"/>
                </a:highlight>
                <a:latin typeface="Frutiger LT W01_55 Roma1475738"/>
              </a:rPr>
              <a:t> defibrillator </a:t>
            </a:r>
            <a:r>
              <a:rPr lang="en-GB" b="0" i="0" dirty="0">
                <a:solidFill>
                  <a:srgbClr val="333333"/>
                </a:solidFill>
                <a:effectLst/>
                <a:highlight>
                  <a:srgbClr val="FFFFFF"/>
                </a:highlight>
                <a:latin typeface="Frutiger LT W01_55 Roma1475738"/>
              </a:rPr>
              <a:t>the greater their chance of survival and that’s why we are here today, to teach </a:t>
            </a:r>
            <a:r>
              <a:rPr lang="en-GB" b="0" i="0">
                <a:solidFill>
                  <a:srgbClr val="333333"/>
                </a:solidFill>
                <a:effectLst/>
                <a:highlight>
                  <a:srgbClr val="FFFFFF"/>
                </a:highlight>
                <a:latin typeface="Frutiger LT W01_55 Roma1475738"/>
              </a:rPr>
              <a:t>you how to be a life-saver.</a:t>
            </a:r>
            <a:endParaRPr lang="en-GB" b="1" i="0" dirty="0">
              <a:solidFill>
                <a:srgbClr val="333333"/>
              </a:solidFill>
              <a:effectLst/>
              <a:highlight>
                <a:srgbClr val="FFFFFF"/>
              </a:highlight>
              <a:latin typeface="Frutiger LT W01_55 Roma1475738"/>
            </a:endParaRPr>
          </a:p>
          <a:p>
            <a:endParaRPr lang="en-GB" dirty="0"/>
          </a:p>
        </p:txBody>
      </p:sp>
      <p:sp>
        <p:nvSpPr>
          <p:cNvPr id="4" name="Slide Number Placeholder 3"/>
          <p:cNvSpPr>
            <a:spLocks noGrp="1"/>
          </p:cNvSpPr>
          <p:nvPr>
            <p:ph type="sldNum" sz="quarter" idx="5"/>
          </p:nvPr>
        </p:nvSpPr>
        <p:spPr/>
        <p:txBody>
          <a:bodyPr/>
          <a:lstStyle/>
          <a:p>
            <a:fld id="{FB11F580-606D-41F0-B74B-EE761793F27D}" type="slidenum">
              <a:rPr lang="en-GB" smtClean="0"/>
              <a:t>2</a:t>
            </a:fld>
            <a:endParaRPr lang="en-GB"/>
          </a:p>
        </p:txBody>
      </p:sp>
    </p:spTree>
    <p:extLst>
      <p:ext uri="{BB962C8B-B14F-4D97-AF65-F5344CB8AC3E}">
        <p14:creationId xmlns:p14="http://schemas.microsoft.com/office/powerpoint/2010/main" val="400942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cardiac arrest occurs, blood will stop circulating around the body. Breathing will also cease as well though it may not stop completely for several </a:t>
            </a:r>
            <a:r>
              <a:rPr lang="en-GB" dirty="0" err="1"/>
              <a:t>minutes.Without</a:t>
            </a:r>
            <a:r>
              <a:rPr lang="en-GB" dirty="0"/>
              <a:t> a supply of oxygen, the cells in the body start to die. Brain cells are incredibly sensitive. After about four or five minutes of no oxygen, brain cells will begin to die, leading to brain damage and death.</a:t>
            </a:r>
          </a:p>
          <a:p>
            <a:r>
              <a:rPr lang="en-GB" dirty="0"/>
              <a:t>All the cells in your body require oxygen to survive. They also require a good supply of nutrients and the rapid removal of waste products. Oxygen and nutrients are carried around the body in your blood, which is pumped by your heart. In your lungs, oxygen enters your blood stream and carbon dioxide (a waste product) is removed in a process known as gas exchange. A cardiac arrest is when your heart stops beating. This is not the same as a heart attack, although a heart attack may lead to a cardiac arrest.</a:t>
            </a:r>
          </a:p>
        </p:txBody>
      </p:sp>
      <p:sp>
        <p:nvSpPr>
          <p:cNvPr id="4" name="Slide Number Placeholder 3"/>
          <p:cNvSpPr>
            <a:spLocks noGrp="1"/>
          </p:cNvSpPr>
          <p:nvPr>
            <p:ph type="sldNum" sz="quarter" idx="5"/>
          </p:nvPr>
        </p:nvSpPr>
        <p:spPr/>
        <p:txBody>
          <a:bodyPr/>
          <a:lstStyle/>
          <a:p>
            <a:fld id="{FB11F580-606D-41F0-B74B-EE761793F27D}" type="slidenum">
              <a:rPr lang="en-GB" smtClean="0"/>
              <a:t>3</a:t>
            </a:fld>
            <a:endParaRPr lang="en-GB"/>
          </a:p>
        </p:txBody>
      </p:sp>
    </p:spTree>
    <p:extLst>
      <p:ext uri="{BB962C8B-B14F-4D97-AF65-F5344CB8AC3E}">
        <p14:creationId xmlns:p14="http://schemas.microsoft.com/office/powerpoint/2010/main" val="248433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Chain of Survival - Early Recognition, Early CPR, Early Call for Help, Early Defibrillation. A chain is only as strong as its weakest link. Bystander intervention is vital to improve outcomes.</a:t>
            </a:r>
          </a:p>
          <a:p>
            <a:r>
              <a:rPr lang="en-GB" dirty="0"/>
              <a:t>Over 30,000 people suffer cardiac arrests outside hospital in the UK every year. If this happens in front of a bystander who starts CPR immediately before the arrival of the ambulance, the patient’s chances of survival double</a:t>
            </a:r>
          </a:p>
        </p:txBody>
      </p:sp>
      <p:sp>
        <p:nvSpPr>
          <p:cNvPr id="4" name="Slide Number Placeholder 3"/>
          <p:cNvSpPr>
            <a:spLocks noGrp="1"/>
          </p:cNvSpPr>
          <p:nvPr>
            <p:ph type="sldNum" sz="quarter" idx="5"/>
          </p:nvPr>
        </p:nvSpPr>
        <p:spPr/>
        <p:txBody>
          <a:bodyPr/>
          <a:lstStyle/>
          <a:p>
            <a:fld id="{FB11F580-606D-41F0-B74B-EE761793F27D}" type="slidenum">
              <a:rPr lang="en-GB" smtClean="0"/>
              <a:t>4</a:t>
            </a:fld>
            <a:endParaRPr lang="en-GB"/>
          </a:p>
        </p:txBody>
      </p:sp>
    </p:spTree>
    <p:extLst>
      <p:ext uri="{BB962C8B-B14F-4D97-AF65-F5344CB8AC3E}">
        <p14:creationId xmlns:p14="http://schemas.microsoft.com/office/powerpoint/2010/main" val="107687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33333"/>
                </a:solidFill>
                <a:effectLst/>
                <a:latin typeface="Frutiger LT W01_55 Roma1475738"/>
              </a:rPr>
              <a:t>Cardiopulmonary resuscitation (CPR) is a simple life-saving technique given to someone in cardiac arrest. It aims to take over the job of the heart and lungs by keeping blood and oxygen flowing through the body.</a:t>
            </a:r>
          </a:p>
          <a:p>
            <a:pPr algn="l"/>
            <a:r>
              <a:rPr lang="en-GB" b="0" i="0" dirty="0">
                <a:solidFill>
                  <a:srgbClr val="333333"/>
                </a:solidFill>
                <a:effectLst/>
                <a:latin typeface="Frutiger LT W01_55 Roma1475738"/>
              </a:rPr>
              <a:t>A cardiac arrest is caused by an electrical problem in the heart which then stops pumping blood around the body and brain.</a:t>
            </a:r>
          </a:p>
          <a:p>
            <a:pPr algn="l"/>
            <a:r>
              <a:rPr lang="en-GB" b="0" i="0" dirty="0">
                <a:solidFill>
                  <a:srgbClr val="333333"/>
                </a:solidFill>
                <a:effectLst/>
                <a:latin typeface="Frutiger LT W01_55 Roma1475738"/>
              </a:rPr>
              <a:t>CPR incorporates chest compressions (push ‘hard and fast’ in the centre of the chest between the nipples to the beat of ‘Staying Alive’) and rescue breaths (this aspect is not recommended during the COVID-19 pandemic). Without CPR, the person will die within minutes.</a:t>
            </a:r>
          </a:p>
          <a:p>
            <a:r>
              <a:rPr lang="en-GB" dirty="0"/>
              <a:t>The purpose of CPR is to keep oxygenated blood flowing around the body to keep the vital organs alive. CPR itself will not restart someone’s heart, it just keeps them alive until a defibrillator arrives. A defibrillator is a device which delivers an electrical shock to the heart to restart it.</a:t>
            </a:r>
          </a:p>
        </p:txBody>
      </p:sp>
      <p:sp>
        <p:nvSpPr>
          <p:cNvPr id="4" name="Slide Number Placeholder 3"/>
          <p:cNvSpPr>
            <a:spLocks noGrp="1"/>
          </p:cNvSpPr>
          <p:nvPr>
            <p:ph type="sldNum" sz="quarter" idx="5"/>
          </p:nvPr>
        </p:nvSpPr>
        <p:spPr/>
        <p:txBody>
          <a:bodyPr/>
          <a:lstStyle/>
          <a:p>
            <a:fld id="{FB11F580-606D-41F0-B74B-EE761793F27D}" type="slidenum">
              <a:rPr lang="en-GB" smtClean="0"/>
              <a:t>5</a:t>
            </a:fld>
            <a:endParaRPr lang="en-GB"/>
          </a:p>
        </p:txBody>
      </p:sp>
    </p:spTree>
    <p:extLst>
      <p:ext uri="{BB962C8B-B14F-4D97-AF65-F5344CB8AC3E}">
        <p14:creationId xmlns:p14="http://schemas.microsoft.com/office/powerpoint/2010/main" val="128602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a:p>
        </p:txBody>
      </p:sp>
      <p:sp>
        <p:nvSpPr>
          <p:cNvPr id="4" name="Slide Number Placeholder 3"/>
          <p:cNvSpPr>
            <a:spLocks noGrp="1"/>
          </p:cNvSpPr>
          <p:nvPr>
            <p:ph type="sldNum" sz="quarter" idx="5"/>
          </p:nvPr>
        </p:nvSpPr>
        <p:spPr/>
        <p:txBody>
          <a:bodyPr/>
          <a:lstStyle/>
          <a:p>
            <a:fld id="{FB11F580-606D-41F0-B74B-EE761793F27D}" type="slidenum">
              <a:rPr lang="en-GB" smtClean="0"/>
              <a:t>6</a:t>
            </a:fld>
            <a:endParaRPr lang="en-GB"/>
          </a:p>
        </p:txBody>
      </p:sp>
    </p:spTree>
    <p:extLst>
      <p:ext uri="{BB962C8B-B14F-4D97-AF65-F5344CB8AC3E}">
        <p14:creationId xmlns:p14="http://schemas.microsoft.com/office/powerpoint/2010/main" val="376945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https://www.youtube.com/watch?v=YgQdVkFbQkk&amp;t=147s </a:t>
            </a:r>
          </a:p>
          <a:p>
            <a:r>
              <a:rPr lang="en-GB" dirty="0"/>
              <a:t>https://youtu.be/YgQdVkFbQkk </a:t>
            </a:r>
          </a:p>
          <a:p>
            <a:r>
              <a:rPr lang="en-GB" dirty="0"/>
              <a:t>7:29 length CPR training video</a:t>
            </a:r>
          </a:p>
          <a:p>
            <a:r>
              <a:rPr lang="en-GB" dirty="0"/>
              <a:t>Urdu, Punjabi, Arabic and Polish subtitled versions also available on the YAS </a:t>
            </a:r>
            <a:r>
              <a:rPr lang="en-GB" dirty="0" err="1"/>
              <a:t>Youtube</a:t>
            </a:r>
            <a:r>
              <a:rPr lang="en-GB" dirty="0"/>
              <a:t> channel</a:t>
            </a:r>
          </a:p>
        </p:txBody>
      </p:sp>
      <p:sp>
        <p:nvSpPr>
          <p:cNvPr id="4" name="Slide Number Placeholder 3"/>
          <p:cNvSpPr>
            <a:spLocks noGrp="1"/>
          </p:cNvSpPr>
          <p:nvPr>
            <p:ph type="sldNum" sz="quarter" idx="5"/>
          </p:nvPr>
        </p:nvSpPr>
        <p:spPr/>
        <p:txBody>
          <a:bodyPr/>
          <a:lstStyle/>
          <a:p>
            <a:fld id="{FB11F580-606D-41F0-B74B-EE761793F27D}" type="slidenum">
              <a:rPr lang="en-GB" smtClean="0"/>
              <a:t>8</a:t>
            </a:fld>
            <a:endParaRPr lang="en-GB"/>
          </a:p>
        </p:txBody>
      </p:sp>
    </p:spTree>
    <p:extLst>
      <p:ext uri="{BB962C8B-B14F-4D97-AF65-F5344CB8AC3E}">
        <p14:creationId xmlns:p14="http://schemas.microsoft.com/office/powerpoint/2010/main" val="252181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a:t>
            </a:r>
          </a:p>
          <a:p>
            <a:r>
              <a:rPr lang="en-GB" dirty="0"/>
              <a:t>https://youtu.be/4oLwyAeb94I</a:t>
            </a:r>
          </a:p>
          <a:p>
            <a:r>
              <a:rPr lang="en-GB" dirty="0"/>
              <a:t>Makaton CPR Video</a:t>
            </a:r>
          </a:p>
          <a:p>
            <a:r>
              <a:rPr lang="en-GB" dirty="0"/>
              <a:t>3 minute video using Makaton to teach CPR. Please note this video was produced in 2020 so talks about Friday 16</a:t>
            </a:r>
            <a:r>
              <a:rPr lang="en-GB" baseline="30000" dirty="0"/>
              <a:t>th</a:t>
            </a:r>
            <a:r>
              <a:rPr lang="en-GB" dirty="0"/>
              <a:t> October being Restart a Heart day.</a:t>
            </a:r>
          </a:p>
        </p:txBody>
      </p:sp>
      <p:sp>
        <p:nvSpPr>
          <p:cNvPr id="4" name="Slide Number Placeholder 3"/>
          <p:cNvSpPr>
            <a:spLocks noGrp="1"/>
          </p:cNvSpPr>
          <p:nvPr>
            <p:ph type="sldNum" sz="quarter" idx="5"/>
          </p:nvPr>
        </p:nvSpPr>
        <p:spPr/>
        <p:txBody>
          <a:bodyPr/>
          <a:lstStyle/>
          <a:p>
            <a:fld id="{FB11F580-606D-41F0-B74B-EE761793F27D}" type="slidenum">
              <a:rPr lang="en-GB" smtClean="0"/>
              <a:t>9</a:t>
            </a:fld>
            <a:endParaRPr lang="en-GB"/>
          </a:p>
        </p:txBody>
      </p:sp>
    </p:spTree>
    <p:extLst>
      <p:ext uri="{BB962C8B-B14F-4D97-AF65-F5344CB8AC3E}">
        <p14:creationId xmlns:p14="http://schemas.microsoft.com/office/powerpoint/2010/main" val="196362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songs out there that have the correct beat to enable us to do CPR to the right rhythm. Does anyone know of a song?</a:t>
            </a:r>
          </a:p>
        </p:txBody>
      </p:sp>
      <p:sp>
        <p:nvSpPr>
          <p:cNvPr id="4" name="Slide Number Placeholder 3"/>
          <p:cNvSpPr>
            <a:spLocks noGrp="1"/>
          </p:cNvSpPr>
          <p:nvPr>
            <p:ph type="sldNum" sz="quarter" idx="5"/>
          </p:nvPr>
        </p:nvSpPr>
        <p:spPr/>
        <p:txBody>
          <a:bodyPr/>
          <a:lstStyle/>
          <a:p>
            <a:fld id="{FB11F580-606D-41F0-B74B-EE761793F27D}" type="slidenum">
              <a:rPr lang="en-GB" smtClean="0"/>
              <a:t>11</a:t>
            </a:fld>
            <a:endParaRPr lang="en-GB"/>
          </a:p>
        </p:txBody>
      </p:sp>
    </p:spTree>
    <p:extLst>
      <p:ext uri="{BB962C8B-B14F-4D97-AF65-F5344CB8AC3E}">
        <p14:creationId xmlns:p14="http://schemas.microsoft.com/office/powerpoint/2010/main" val="272477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74D9-FB92-422A-AE94-4BAEE1833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1310E2-0BC4-4F74-9696-F9B914E14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BACE40-74CA-4132-AA56-B43F1303C11C}"/>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5" name="Footer Placeholder 4">
            <a:extLst>
              <a:ext uri="{FF2B5EF4-FFF2-40B4-BE49-F238E27FC236}">
                <a16:creationId xmlns:a16="http://schemas.microsoft.com/office/drawing/2014/main" id="{46A4B886-CACE-410E-B82B-673F808E09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891C4-B08A-4249-AEDC-57B0184395BB}"/>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255980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8E83-E414-4227-A6ED-ACFB6C024E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F6E93D-9866-477D-A4F5-DD594DEDC7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C19A65-79E0-48B8-AF5E-3036E942FA30}"/>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5" name="Footer Placeholder 4">
            <a:extLst>
              <a:ext uri="{FF2B5EF4-FFF2-40B4-BE49-F238E27FC236}">
                <a16:creationId xmlns:a16="http://schemas.microsoft.com/office/drawing/2014/main" id="{010EF004-AC6D-4700-9118-2B67D9C77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12B82-1966-4305-8AAD-BD9D476F66BA}"/>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172210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99BC93-5DFB-44DF-9207-A1B3D3D5B1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7C43E4-911B-4E35-8B77-D4F63E7C6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60402B-128D-4BAC-B61B-789DA3CD22DD}"/>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5" name="Footer Placeholder 4">
            <a:extLst>
              <a:ext uri="{FF2B5EF4-FFF2-40B4-BE49-F238E27FC236}">
                <a16:creationId xmlns:a16="http://schemas.microsoft.com/office/drawing/2014/main" id="{E2E78549-D0A6-4198-83F6-C490DCEAFD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A5BBA-23D2-4DE7-B952-0B748914FC55}"/>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400269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14C2-76B7-43E3-9C44-F9EB684DD5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3521D4-43D8-4AF3-B150-8CC954C4E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10C0E6-EA04-47B9-BD91-F75C22076537}"/>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5" name="Footer Placeholder 4">
            <a:extLst>
              <a:ext uri="{FF2B5EF4-FFF2-40B4-BE49-F238E27FC236}">
                <a16:creationId xmlns:a16="http://schemas.microsoft.com/office/drawing/2014/main" id="{CCC786E3-555F-456B-B159-8186449466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988E3-3BC4-413B-8E3A-E32F2D3DDC20}"/>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307891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B7E-35DE-4305-8628-D2695E8C55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6A9D9C-9B8E-4C28-BDD8-2899DD94E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A95493-7259-43ED-8EE0-16FECD14ACCA}"/>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5" name="Footer Placeholder 4">
            <a:extLst>
              <a:ext uri="{FF2B5EF4-FFF2-40B4-BE49-F238E27FC236}">
                <a16:creationId xmlns:a16="http://schemas.microsoft.com/office/drawing/2014/main" id="{8AC9C4AF-0B58-4FE5-809D-A151D090AA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3484D9-121F-4D35-B241-828E076F4544}"/>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228500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3861-7C3E-499C-B3EC-470CE33397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C53900-64C3-467D-BF7C-E4666EE5BA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CEA393-6849-4261-A557-9B87318C1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421DAA-4039-4B4A-9E28-F0ED6FC11811}"/>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6" name="Footer Placeholder 5">
            <a:extLst>
              <a:ext uri="{FF2B5EF4-FFF2-40B4-BE49-F238E27FC236}">
                <a16:creationId xmlns:a16="http://schemas.microsoft.com/office/drawing/2014/main" id="{D6E5A377-4567-495D-AE3A-D608D2C50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90E49A-EDA9-4540-9CFD-D52FAD83DEAB}"/>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395793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663E-1376-4E4F-9EE7-12368B1902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B726B5-905D-48F7-97D5-EFD4DD396D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0D0556-48C9-47A5-B447-BE83A630B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4B5850-5E2E-4779-84AA-42A46ECB1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5F99C5-9D3E-4D09-9498-D2BACB7D96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D1DC0A-3DC7-46AC-8127-CAF5BDE507AC}"/>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8" name="Footer Placeholder 7">
            <a:extLst>
              <a:ext uri="{FF2B5EF4-FFF2-40B4-BE49-F238E27FC236}">
                <a16:creationId xmlns:a16="http://schemas.microsoft.com/office/drawing/2014/main" id="{BF6E460B-ECB0-4EA0-9EA6-FE50C20646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B9310D-653D-4899-A65F-0C60F7D2B6CC}"/>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203141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CDCB-27C5-4232-913B-610C61980C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770AAB-2FAA-4D6D-8483-E15800F54454}"/>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4" name="Footer Placeholder 3">
            <a:extLst>
              <a:ext uri="{FF2B5EF4-FFF2-40B4-BE49-F238E27FC236}">
                <a16:creationId xmlns:a16="http://schemas.microsoft.com/office/drawing/2014/main" id="{79AFD275-CBCC-4C6C-8100-9F775B204B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B26924-80D9-4493-A12F-75210703A69C}"/>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182530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A20B3-EA83-41BB-8455-3F15EAC9C591}"/>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3" name="Footer Placeholder 2">
            <a:extLst>
              <a:ext uri="{FF2B5EF4-FFF2-40B4-BE49-F238E27FC236}">
                <a16:creationId xmlns:a16="http://schemas.microsoft.com/office/drawing/2014/main" id="{9F92BD73-1419-4881-8ADA-3EFF0FF2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0D5DA9-699A-4017-8C91-E7A65487D044}"/>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179047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1561-7F2B-4B77-9E1A-907917965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978E72-6948-4D7D-A9AE-841515536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15FA1E-3BFD-4AE6-890C-15C134D8A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F0799-0FF3-4516-ACC7-3BDBB5917E61}"/>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6" name="Footer Placeholder 5">
            <a:extLst>
              <a:ext uri="{FF2B5EF4-FFF2-40B4-BE49-F238E27FC236}">
                <a16:creationId xmlns:a16="http://schemas.microsoft.com/office/drawing/2014/main" id="{BB6C22CA-107F-43CC-8008-23031C4495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3588F5-B8D0-4B52-AA1C-0455E9263332}"/>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425410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B314-8483-43C2-9693-B76D5C707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6B7CC3-6529-49C3-9F34-3206E5B0D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22411D-90D4-4790-916F-3BBA26B27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60ADC-43F6-465C-9727-CEE4CE78D1FF}"/>
              </a:ext>
            </a:extLst>
          </p:cNvPr>
          <p:cNvSpPr>
            <a:spLocks noGrp="1"/>
          </p:cNvSpPr>
          <p:nvPr>
            <p:ph type="dt" sz="half" idx="10"/>
          </p:nvPr>
        </p:nvSpPr>
        <p:spPr/>
        <p:txBody>
          <a:bodyPr/>
          <a:lstStyle/>
          <a:p>
            <a:fld id="{9B44E601-7A04-4B56-846E-A631B3CB4F9F}" type="datetimeFigureOut">
              <a:rPr lang="en-GB" smtClean="0"/>
              <a:t>22/08/2024</a:t>
            </a:fld>
            <a:endParaRPr lang="en-GB"/>
          </a:p>
        </p:txBody>
      </p:sp>
      <p:sp>
        <p:nvSpPr>
          <p:cNvPr id="6" name="Footer Placeholder 5">
            <a:extLst>
              <a:ext uri="{FF2B5EF4-FFF2-40B4-BE49-F238E27FC236}">
                <a16:creationId xmlns:a16="http://schemas.microsoft.com/office/drawing/2014/main" id="{6B358B02-B4DB-474C-9DAF-E64B357B1D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25DB9D-3151-41E7-A43E-B58A9BD19639}"/>
              </a:ext>
            </a:extLst>
          </p:cNvPr>
          <p:cNvSpPr>
            <a:spLocks noGrp="1"/>
          </p:cNvSpPr>
          <p:nvPr>
            <p:ph type="sldNum" sz="quarter" idx="12"/>
          </p:nvPr>
        </p:nvSpPr>
        <p:spPr/>
        <p:txBody>
          <a:bodyPr/>
          <a:lstStyle/>
          <a:p>
            <a:fld id="{A6B20976-7889-42F5-9095-38CF32823CB5}" type="slidenum">
              <a:rPr lang="en-GB" smtClean="0"/>
              <a:t>‹#›</a:t>
            </a:fld>
            <a:endParaRPr lang="en-GB"/>
          </a:p>
        </p:txBody>
      </p:sp>
    </p:spTree>
    <p:extLst>
      <p:ext uri="{BB962C8B-B14F-4D97-AF65-F5344CB8AC3E}">
        <p14:creationId xmlns:p14="http://schemas.microsoft.com/office/powerpoint/2010/main" val="59939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516FF3-5083-43E7-B82D-A834E6C26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DCE338-9C88-4593-B06A-CAF9F7B1F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50F451-BBA1-4FCD-83CB-9E27C1C29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4E601-7A04-4B56-846E-A631B3CB4F9F}" type="datetimeFigureOut">
              <a:rPr lang="en-GB" smtClean="0"/>
              <a:t>22/08/2024</a:t>
            </a:fld>
            <a:endParaRPr lang="en-GB"/>
          </a:p>
        </p:txBody>
      </p:sp>
      <p:sp>
        <p:nvSpPr>
          <p:cNvPr id="5" name="Footer Placeholder 4">
            <a:extLst>
              <a:ext uri="{FF2B5EF4-FFF2-40B4-BE49-F238E27FC236}">
                <a16:creationId xmlns:a16="http://schemas.microsoft.com/office/drawing/2014/main" id="{63D6B935-12C7-4DA2-8214-0D43281CD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69634E-C8E2-4CE2-B138-AC2DFFD60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20976-7889-42F5-9095-38CF32823CB5}" type="slidenum">
              <a:rPr lang="en-GB" smtClean="0"/>
              <a:t>‹#›</a:t>
            </a:fld>
            <a:endParaRPr lang="en-GB"/>
          </a:p>
        </p:txBody>
      </p:sp>
    </p:spTree>
    <p:extLst>
      <p:ext uri="{BB962C8B-B14F-4D97-AF65-F5344CB8AC3E}">
        <p14:creationId xmlns:p14="http://schemas.microsoft.com/office/powerpoint/2010/main" val="2008610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qHZfI39r7cs?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YgQdVkFbQkk?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P7qx9M26j4s?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person's legs&#10;&#10;Description automatically generated with low confidence">
            <a:extLst>
              <a:ext uri="{FF2B5EF4-FFF2-40B4-BE49-F238E27FC236}">
                <a16:creationId xmlns:a16="http://schemas.microsoft.com/office/drawing/2014/main" id="{13864242-6595-4A1E-A574-BB78C68071A9}"/>
              </a:ext>
            </a:extLst>
          </p:cNvPr>
          <p:cNvPicPr>
            <a:picLocks noChangeAspect="1"/>
          </p:cNvPicPr>
          <p:nvPr/>
        </p:nvPicPr>
        <p:blipFill rotWithShape="1">
          <a:blip r:embed="rId3">
            <a:extLst>
              <a:ext uri="{28A0092B-C50C-407E-A947-70E740481C1C}">
                <a14:useLocalDpi xmlns:a14="http://schemas.microsoft.com/office/drawing/2010/main" val="0"/>
              </a:ext>
            </a:extLst>
          </a:blip>
          <a:srcRect l="30441" r="585"/>
          <a:stretch/>
        </p:blipFill>
        <p:spPr>
          <a:xfrm>
            <a:off x="-762695" y="0"/>
            <a:ext cx="12954695" cy="6858000"/>
          </a:xfrm>
          <a:prstGeom prst="rect">
            <a:avLst/>
          </a:prstGeom>
        </p:spPr>
      </p:pic>
      <p:sp>
        <p:nvSpPr>
          <p:cNvPr id="2" name="Title 1">
            <a:extLst>
              <a:ext uri="{FF2B5EF4-FFF2-40B4-BE49-F238E27FC236}">
                <a16:creationId xmlns:a16="http://schemas.microsoft.com/office/drawing/2014/main" id="{3D603B90-E96B-45D4-AC6D-B2986125BCF7}"/>
              </a:ext>
            </a:extLst>
          </p:cNvPr>
          <p:cNvSpPr>
            <a:spLocks noGrp="1"/>
          </p:cNvSpPr>
          <p:nvPr>
            <p:ph type="ctrTitle"/>
          </p:nvPr>
        </p:nvSpPr>
        <p:spPr>
          <a:xfrm>
            <a:off x="0" y="2819399"/>
            <a:ext cx="12192000" cy="1376363"/>
          </a:xfrm>
        </p:spPr>
        <p:txBody>
          <a:bodyPr>
            <a:normAutofit fontScale="90000"/>
          </a:bodyPr>
          <a:lstStyle/>
          <a:p>
            <a:r>
              <a:rPr lang="en-GB" b="1" dirty="0">
                <a:solidFill>
                  <a:srgbClr val="2F5597"/>
                </a:solidFill>
                <a:latin typeface="Arial" panose="020B0604020202020204" pitchFamily="34" charset="0"/>
                <a:cs typeface="Arial" panose="020B0604020202020204" pitchFamily="34" charset="0"/>
              </a:rPr>
              <a:t>Restart</a:t>
            </a:r>
            <a:r>
              <a:rPr lang="en-GB" b="1" dirty="0">
                <a:solidFill>
                  <a:schemeClr val="accent1">
                    <a:lumMod val="75000"/>
                  </a:schemeClr>
                </a:solidFill>
                <a:latin typeface="Arial" panose="020B0604020202020204" pitchFamily="34" charset="0"/>
                <a:cs typeface="Arial" panose="020B0604020202020204" pitchFamily="34" charset="0"/>
              </a:rPr>
              <a:t> a Heart Day </a:t>
            </a:r>
            <a:br>
              <a:rPr lang="en-GB" b="1" dirty="0">
                <a:solidFill>
                  <a:schemeClr val="accent1">
                    <a:lumMod val="75000"/>
                  </a:schemeClr>
                </a:solidFill>
                <a:latin typeface="Arial" panose="020B0604020202020204" pitchFamily="34" charset="0"/>
                <a:cs typeface="Arial" panose="020B0604020202020204" pitchFamily="34" charset="0"/>
              </a:rPr>
            </a:br>
            <a:endParaRPr lang="en-GB" sz="4400" b="1" dirty="0">
              <a:solidFill>
                <a:schemeClr val="accent1">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DF162F2-7C36-2748-BFFA-583488AC7A5C}"/>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719559A7-011C-2B42-A44C-E0A9278F2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21" y="372266"/>
            <a:ext cx="1310029" cy="1310029"/>
          </a:xfrm>
          <a:prstGeom prst="rect">
            <a:avLst/>
          </a:prstGeom>
        </p:spPr>
      </p:pic>
      <p:pic>
        <p:nvPicPr>
          <p:cNvPr id="10" name="Picture 9" descr="Graphical user interface, text, application, website&#10;&#10;Description automatically generated">
            <a:extLst>
              <a:ext uri="{FF2B5EF4-FFF2-40B4-BE49-F238E27FC236}">
                <a16:creationId xmlns:a16="http://schemas.microsoft.com/office/drawing/2014/main" id="{C00FF920-6CB9-0443-ABB1-AA440DF0C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1590" y="394398"/>
            <a:ext cx="3315625" cy="1199623"/>
          </a:xfrm>
          <a:prstGeom prst="rect">
            <a:avLst/>
          </a:prstGeom>
        </p:spPr>
      </p:pic>
    </p:spTree>
    <p:extLst>
      <p:ext uri="{BB962C8B-B14F-4D97-AF65-F5344CB8AC3E}">
        <p14:creationId xmlns:p14="http://schemas.microsoft.com/office/powerpoint/2010/main" val="115684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51F2-0707-4E0F-B1F2-85DFFA674F6E}"/>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Over to you!</a:t>
            </a:r>
          </a:p>
        </p:txBody>
      </p:sp>
      <p:pic>
        <p:nvPicPr>
          <p:cNvPr id="5" name="Picture 4">
            <a:extLst>
              <a:ext uri="{FF2B5EF4-FFF2-40B4-BE49-F238E27FC236}">
                <a16:creationId xmlns:a16="http://schemas.microsoft.com/office/drawing/2014/main" id="{7D6F2301-06A4-4087-944B-DEF2E30BD755}"/>
              </a:ext>
            </a:extLst>
          </p:cNvPr>
          <p:cNvPicPr>
            <a:picLocks noChangeAspect="1"/>
          </p:cNvPicPr>
          <p:nvPr/>
        </p:nvPicPr>
        <p:blipFill>
          <a:blip r:embed="rId2"/>
          <a:stretch>
            <a:fillRect/>
          </a:stretch>
        </p:blipFill>
        <p:spPr>
          <a:xfrm>
            <a:off x="0" y="6736080"/>
            <a:ext cx="12192000" cy="121920"/>
          </a:xfrm>
          <a:prstGeom prst="rect">
            <a:avLst/>
          </a:prstGeom>
        </p:spPr>
      </p:pic>
      <p:pic>
        <p:nvPicPr>
          <p:cNvPr id="6" name="Picture 5" descr="A group of people working on a project&#10;&#10;Description automatically generated with low confidence">
            <a:extLst>
              <a:ext uri="{FF2B5EF4-FFF2-40B4-BE49-F238E27FC236}">
                <a16:creationId xmlns:a16="http://schemas.microsoft.com/office/drawing/2014/main" id="{CB918F84-FBC6-42B5-8C19-9B18117AD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7592"/>
            <a:ext cx="12192000" cy="4242816"/>
          </a:xfrm>
          <a:prstGeom prst="rect">
            <a:avLst/>
          </a:prstGeom>
        </p:spPr>
      </p:pic>
    </p:spTree>
    <p:extLst>
      <p:ext uri="{BB962C8B-B14F-4D97-AF65-F5344CB8AC3E}">
        <p14:creationId xmlns:p14="http://schemas.microsoft.com/office/powerpoint/2010/main" val="32379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C053C-7E05-4448-BAE3-2C3B44C04284}"/>
              </a:ext>
            </a:extLst>
          </p:cNvPr>
          <p:cNvSpPr>
            <a:spLocks noGrp="1"/>
          </p:cNvSpPr>
          <p:nvPr>
            <p:ph type="title"/>
          </p:nvPr>
        </p:nvSpPr>
        <p:spPr>
          <a:xfrm>
            <a:off x="838200" y="418236"/>
            <a:ext cx="3822189" cy="1260990"/>
          </a:xfrm>
        </p:spPr>
        <p:txBody>
          <a:bodyPr>
            <a:normAutofit/>
          </a:bodyPr>
          <a:lstStyle/>
          <a:p>
            <a:r>
              <a:rPr lang="en-GB" b="1">
                <a:latin typeface="Arial" panose="020B0604020202020204" pitchFamily="34" charset="0"/>
                <a:cs typeface="Arial" panose="020B0604020202020204" pitchFamily="34" charset="0"/>
              </a:rPr>
              <a:t>CPR playlist</a:t>
            </a:r>
          </a:p>
        </p:txBody>
      </p:sp>
      <p:sp>
        <p:nvSpPr>
          <p:cNvPr id="4" name="Content Placeholder 3">
            <a:extLst>
              <a:ext uri="{FF2B5EF4-FFF2-40B4-BE49-F238E27FC236}">
                <a16:creationId xmlns:a16="http://schemas.microsoft.com/office/drawing/2014/main" id="{BBD3EE3C-ACAD-4EA9-8EBD-A8325B8A3FE3}"/>
              </a:ext>
            </a:extLst>
          </p:cNvPr>
          <p:cNvSpPr>
            <a:spLocks noGrp="1"/>
          </p:cNvSpPr>
          <p:nvPr>
            <p:ph idx="1"/>
          </p:nvPr>
        </p:nvSpPr>
        <p:spPr>
          <a:xfrm>
            <a:off x="838200" y="1649832"/>
            <a:ext cx="4002741" cy="1706097"/>
          </a:xfrm>
        </p:spPr>
        <p:txBody>
          <a:bodyPr>
            <a:normAutofit/>
          </a:bodyPr>
          <a:lstStyle/>
          <a:p>
            <a:pPr marL="0" indent="0">
              <a:buNone/>
            </a:pPr>
            <a:r>
              <a:rPr lang="en-GB">
                <a:latin typeface="Arial" panose="020B0604020202020204" pitchFamily="34" charset="0"/>
                <a:cs typeface="Arial" panose="020B0604020202020204" pitchFamily="34" charset="0"/>
              </a:rPr>
              <a:t>Did you know that there is a playlist on Spotify of songs with the correct rate to perform CPR to?</a:t>
            </a:r>
          </a:p>
          <a:p>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813EC74-56E9-F042-922B-A953A099058A}"/>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ound, vegetable, decorated, close&#10;&#10;Description automatically generated">
            <a:extLst>
              <a:ext uri="{FF2B5EF4-FFF2-40B4-BE49-F238E27FC236}">
                <a16:creationId xmlns:a16="http://schemas.microsoft.com/office/drawing/2014/main" id="{A2CA2ACD-71C8-4415-AC96-F977CE2B4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814" y="314813"/>
            <a:ext cx="9667875" cy="6858000"/>
          </a:xfrm>
          <a:prstGeom prst="rect">
            <a:avLst/>
          </a:prstGeom>
          <a:effectLst>
            <a:softEdge rad="1270000"/>
          </a:effectLst>
        </p:spPr>
      </p:pic>
      <p:pic>
        <p:nvPicPr>
          <p:cNvPr id="14" name="Picture 13" descr="Qr code&#10;&#10;Description automatically generated">
            <a:extLst>
              <a:ext uri="{FF2B5EF4-FFF2-40B4-BE49-F238E27FC236}">
                <a16:creationId xmlns:a16="http://schemas.microsoft.com/office/drawing/2014/main" id="{4DBFACB1-2E92-43CD-9589-F2F50645B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694" y="3429000"/>
            <a:ext cx="2743200" cy="2752725"/>
          </a:xfrm>
          <a:prstGeom prst="rect">
            <a:avLst/>
          </a:prstGeom>
        </p:spPr>
      </p:pic>
    </p:spTree>
    <p:extLst>
      <p:ext uri="{BB962C8B-B14F-4D97-AF65-F5344CB8AC3E}">
        <p14:creationId xmlns:p14="http://schemas.microsoft.com/office/powerpoint/2010/main" val="338804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a:xfrm>
            <a:off x="841249" y="539578"/>
            <a:ext cx="5981278" cy="1684638"/>
          </a:xfrm>
        </p:spPr>
        <p:txBody>
          <a:bodyPr>
            <a:normAutofit/>
          </a:bodyPr>
          <a:lstStyle/>
          <a:p>
            <a:r>
              <a:rPr lang="en-GB" b="1">
                <a:latin typeface="Arial" panose="020B0604020202020204" pitchFamily="34" charset="0"/>
                <a:cs typeface="Arial" panose="020B0604020202020204" pitchFamily="34" charset="0"/>
              </a:rPr>
              <a:t>Myth busting</a:t>
            </a: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1765E9-BE0C-419E-B5F0-61D3DC3E1ACE}"/>
              </a:ext>
            </a:extLst>
          </p:cNvPr>
          <p:cNvSpPr txBox="1"/>
          <p:nvPr/>
        </p:nvSpPr>
        <p:spPr>
          <a:xfrm>
            <a:off x="2966910" y="2598003"/>
            <a:ext cx="6535678"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 will be sued if I do something wrong though won’t I?</a:t>
            </a:r>
          </a:p>
        </p:txBody>
      </p:sp>
      <p:sp>
        <p:nvSpPr>
          <p:cNvPr id="10" name="Multiplication Sign 9">
            <a:extLst>
              <a:ext uri="{FF2B5EF4-FFF2-40B4-BE49-F238E27FC236}">
                <a16:creationId xmlns:a16="http://schemas.microsoft.com/office/drawing/2014/main" id="{B96A5DB0-654F-4F69-8AF4-2A46EEABE9ED}"/>
              </a:ext>
            </a:extLst>
          </p:cNvPr>
          <p:cNvSpPr/>
          <p:nvPr/>
        </p:nvSpPr>
        <p:spPr>
          <a:xfrm>
            <a:off x="9632573" y="2311931"/>
            <a:ext cx="1488141" cy="133325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515A245-8C3A-4953-96A6-D8FC3F8B0A96}"/>
              </a:ext>
            </a:extLst>
          </p:cNvPr>
          <p:cNvSpPr txBox="1"/>
          <p:nvPr/>
        </p:nvSpPr>
        <p:spPr>
          <a:xfrm>
            <a:off x="3116235" y="4970804"/>
            <a:ext cx="7390400" cy="461665"/>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 could make the situation worse. </a:t>
            </a:r>
          </a:p>
        </p:txBody>
      </p:sp>
      <p:sp>
        <p:nvSpPr>
          <p:cNvPr id="17" name="Multiplication Sign 16">
            <a:extLst>
              <a:ext uri="{FF2B5EF4-FFF2-40B4-BE49-F238E27FC236}">
                <a16:creationId xmlns:a16="http://schemas.microsoft.com/office/drawing/2014/main" id="{4E967C9C-8CC2-4869-A6A9-D28B614D96A3}"/>
              </a:ext>
            </a:extLst>
          </p:cNvPr>
          <p:cNvSpPr/>
          <p:nvPr/>
        </p:nvSpPr>
        <p:spPr>
          <a:xfrm>
            <a:off x="9632574" y="4546069"/>
            <a:ext cx="1488141" cy="133325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hammer, tool&#10;&#10;Description automatically generated">
            <a:extLst>
              <a:ext uri="{FF2B5EF4-FFF2-40B4-BE49-F238E27FC236}">
                <a16:creationId xmlns:a16="http://schemas.microsoft.com/office/drawing/2014/main" id="{8C18F966-45D8-4FF9-971F-14D5985EE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25" y="2170242"/>
            <a:ext cx="2476500" cy="1676400"/>
          </a:xfrm>
          <a:prstGeom prst="rect">
            <a:avLst/>
          </a:prstGeom>
        </p:spPr>
      </p:pic>
      <p:pic>
        <p:nvPicPr>
          <p:cNvPr id="11" name="Picture 10" descr="A picture containing person, clothing, indoor, little&#10;&#10;Description automatically generated">
            <a:extLst>
              <a:ext uri="{FF2B5EF4-FFF2-40B4-BE49-F238E27FC236}">
                <a16:creationId xmlns:a16="http://schemas.microsoft.com/office/drawing/2014/main" id="{66484E1B-FCEC-4D27-B888-EC222CF80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15" y="4231499"/>
            <a:ext cx="2476500" cy="1647825"/>
          </a:xfrm>
          <a:prstGeom prst="rect">
            <a:avLst/>
          </a:prstGeom>
        </p:spPr>
      </p:pic>
      <p:pic>
        <p:nvPicPr>
          <p:cNvPr id="18" name="Content Placeholder 17" descr="A picture containing text, device, scale, indoor&#10;&#10;Description automatically generated">
            <a:extLst>
              <a:ext uri="{FF2B5EF4-FFF2-40B4-BE49-F238E27FC236}">
                <a16:creationId xmlns:a16="http://schemas.microsoft.com/office/drawing/2014/main" id="{8E67A923-BA1C-43AE-BD17-5E321026B69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151943" y="315718"/>
            <a:ext cx="5982535" cy="1600423"/>
          </a:xfrm>
        </p:spPr>
      </p:pic>
    </p:spTree>
    <p:extLst>
      <p:ext uri="{BB962C8B-B14F-4D97-AF65-F5344CB8AC3E}">
        <p14:creationId xmlns:p14="http://schemas.microsoft.com/office/powerpoint/2010/main" val="402012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a:xfrm>
            <a:off x="838199" y="131791"/>
            <a:ext cx="5981278" cy="1684638"/>
          </a:xfrm>
        </p:spPr>
        <p:txBody>
          <a:bodyPr>
            <a:normAutofit/>
          </a:bodyPr>
          <a:lstStyle/>
          <a:p>
            <a:r>
              <a:rPr lang="en-GB" b="1">
                <a:latin typeface="Arial" panose="020B0604020202020204" pitchFamily="34" charset="0"/>
                <a:cs typeface="Arial" panose="020B0604020202020204" pitchFamily="34" charset="0"/>
              </a:rPr>
              <a:t>Key messages</a:t>
            </a: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99951B-5233-44CB-8CE3-EF292F83A860}"/>
              </a:ext>
            </a:extLst>
          </p:cNvPr>
          <p:cNvSpPr txBox="1"/>
          <p:nvPr/>
        </p:nvSpPr>
        <p:spPr>
          <a:xfrm>
            <a:off x="2005043" y="1805353"/>
            <a:ext cx="9348757" cy="1508105"/>
          </a:xfrm>
          <a:prstGeom prst="rect">
            <a:avLst/>
          </a:prstGeom>
          <a:solidFill>
            <a:srgbClr val="C00000"/>
          </a:solidFill>
        </p:spPr>
        <p:txBody>
          <a:bodyPr wrap="square" rtlCol="0">
            <a:spAutoFit/>
          </a:bodyPr>
          <a:lstStyle/>
          <a:p>
            <a:endParaRPr lang="en-GB" sz="1000">
              <a:solidFill>
                <a:schemeClr val="bg1"/>
              </a:solidFill>
              <a:latin typeface="Arial" panose="020B0604020202020204" pitchFamily="34" charset="0"/>
              <a:cs typeface="Arial" panose="020B0604020202020204" pitchFamily="34" charset="0"/>
            </a:endParaRPr>
          </a:p>
          <a:p>
            <a:r>
              <a:rPr lang="en-GB" sz="2400">
                <a:solidFill>
                  <a:schemeClr val="bg1"/>
                </a:solidFill>
                <a:latin typeface="Arial" panose="020B0604020202020204" pitchFamily="34" charset="0"/>
                <a:cs typeface="Arial" panose="020B0604020202020204" pitchFamily="34" charset="0"/>
              </a:rPr>
              <a:t>Approximately 80% of out of hospital cardiac arrests happen in the home so by learning CPR, you are gaining skills that could save the life of a family member or friend. 20% will occur in public places.</a:t>
            </a:r>
          </a:p>
          <a:p>
            <a:endParaRPr lang="en-GB" sz="10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C921E29-A368-4515-BDD0-B770C6134EBA}"/>
              </a:ext>
            </a:extLst>
          </p:cNvPr>
          <p:cNvSpPr txBox="1"/>
          <p:nvPr/>
        </p:nvSpPr>
        <p:spPr>
          <a:xfrm>
            <a:off x="2008094" y="4057560"/>
            <a:ext cx="9345706" cy="1508105"/>
          </a:xfrm>
          <a:prstGeom prst="rect">
            <a:avLst/>
          </a:prstGeom>
          <a:solidFill>
            <a:srgbClr val="C00000"/>
          </a:solidFill>
        </p:spPr>
        <p:txBody>
          <a:bodyPr wrap="square" rtlCol="0">
            <a:spAutoFit/>
          </a:bodyPr>
          <a:lstStyle/>
          <a:p>
            <a:endParaRPr lang="en-GB" sz="1000">
              <a:solidFill>
                <a:schemeClr val="bg1"/>
              </a:solidFill>
              <a:latin typeface="Arial" panose="020B0604020202020204" pitchFamily="34" charset="0"/>
              <a:cs typeface="Arial" panose="020B0604020202020204" pitchFamily="34" charset="0"/>
            </a:endParaRPr>
          </a:p>
          <a:p>
            <a:r>
              <a:rPr lang="en-GB" sz="2400">
                <a:solidFill>
                  <a:schemeClr val="bg1"/>
                </a:solidFill>
                <a:latin typeface="Arial" panose="020B0604020202020204" pitchFamily="34" charset="0"/>
                <a:cs typeface="Arial" panose="020B0604020202020204" pitchFamily="34" charset="0"/>
              </a:rPr>
              <a:t>If a defibrillator is used and effective CPR is performed within 3-5 minutes of a cardiac arrest, the patient’s chance of survival increases from 6% to 74%.</a:t>
            </a:r>
          </a:p>
          <a:p>
            <a:endParaRPr lang="en-GB" sz="100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AF07C3-9BDA-4445-880E-30A8E5586BF8}"/>
              </a:ext>
            </a:extLst>
          </p:cNvPr>
          <p:cNvSpPr txBox="1"/>
          <p:nvPr/>
        </p:nvSpPr>
        <p:spPr>
          <a:xfrm>
            <a:off x="582769" y="1810891"/>
            <a:ext cx="1467907" cy="1502567"/>
          </a:xfrm>
          <a:prstGeom prst="rect">
            <a:avLst/>
          </a:prstGeom>
          <a:solidFill>
            <a:srgbClr val="C00000"/>
          </a:solidFill>
        </p:spPr>
        <p:txBody>
          <a:bodyPr wrap="square" rtlCol="0">
            <a:spAutoFit/>
          </a:bodyPr>
          <a:lstStyle/>
          <a:p>
            <a:endParaRPr lang="en-GB"/>
          </a:p>
        </p:txBody>
      </p:sp>
      <p:sp>
        <p:nvSpPr>
          <p:cNvPr id="12" name="TextBox 11">
            <a:extLst>
              <a:ext uri="{FF2B5EF4-FFF2-40B4-BE49-F238E27FC236}">
                <a16:creationId xmlns:a16="http://schemas.microsoft.com/office/drawing/2014/main" id="{1BDB4CC3-9B43-4C5D-A85B-E9FF30BE040A}"/>
              </a:ext>
            </a:extLst>
          </p:cNvPr>
          <p:cNvSpPr txBox="1"/>
          <p:nvPr/>
        </p:nvSpPr>
        <p:spPr>
          <a:xfrm>
            <a:off x="582769" y="4057560"/>
            <a:ext cx="1467907" cy="1502568"/>
          </a:xfrm>
          <a:prstGeom prst="rect">
            <a:avLst/>
          </a:prstGeom>
          <a:solidFill>
            <a:srgbClr val="C00000"/>
          </a:solidFill>
        </p:spPr>
        <p:txBody>
          <a:bodyPr wrap="square" rtlCol="0">
            <a:spAutoFit/>
          </a:bodyPr>
          <a:lstStyle/>
          <a:p>
            <a:endParaRPr lang="en-GB"/>
          </a:p>
        </p:txBody>
      </p:sp>
      <p:sp>
        <p:nvSpPr>
          <p:cNvPr id="7" name="Flowchart: Connector 6">
            <a:extLst>
              <a:ext uri="{FF2B5EF4-FFF2-40B4-BE49-F238E27FC236}">
                <a16:creationId xmlns:a16="http://schemas.microsoft.com/office/drawing/2014/main" id="{9739DC90-58D0-4377-82C4-BB6FB724E186}"/>
              </a:ext>
            </a:extLst>
          </p:cNvPr>
          <p:cNvSpPr/>
          <p:nvPr/>
        </p:nvSpPr>
        <p:spPr>
          <a:xfrm>
            <a:off x="766483" y="2037229"/>
            <a:ext cx="1055594" cy="106231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80%</a:t>
            </a:r>
          </a:p>
        </p:txBody>
      </p:sp>
      <p:sp>
        <p:nvSpPr>
          <p:cNvPr id="9" name="Arrow: Up 8">
            <a:extLst>
              <a:ext uri="{FF2B5EF4-FFF2-40B4-BE49-F238E27FC236}">
                <a16:creationId xmlns:a16="http://schemas.microsoft.com/office/drawing/2014/main" id="{E266C45C-21C0-4C2F-A597-DC55F2B8DAE5}"/>
              </a:ext>
            </a:extLst>
          </p:cNvPr>
          <p:cNvSpPr/>
          <p:nvPr/>
        </p:nvSpPr>
        <p:spPr>
          <a:xfrm>
            <a:off x="1021976" y="4343400"/>
            <a:ext cx="618565" cy="961465"/>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40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a:xfrm>
            <a:off x="835154" y="345795"/>
            <a:ext cx="5251316" cy="1321640"/>
          </a:xfrm>
        </p:spPr>
        <p:txBody>
          <a:bodyPr vert="horz" lIns="91440" tIns="45720" rIns="91440" bIns="45720" rtlCol="0" anchor="ctr">
            <a:normAutofit/>
          </a:bodyPr>
          <a:lstStyle/>
          <a:p>
            <a:r>
              <a:rPr lang="en-US" b="1">
                <a:latin typeface="Arial" panose="020B0604020202020204" pitchFamily="34" charset="0"/>
                <a:cs typeface="Arial" panose="020B0604020202020204" pitchFamily="34" charset="0"/>
              </a:rPr>
              <a:t>Defibrillators</a:t>
            </a:r>
          </a:p>
        </p:txBody>
      </p:sp>
      <p:sp>
        <p:nvSpPr>
          <p:cNvPr id="15" name="TextBox 14">
            <a:extLst>
              <a:ext uri="{FF2B5EF4-FFF2-40B4-BE49-F238E27FC236}">
                <a16:creationId xmlns:a16="http://schemas.microsoft.com/office/drawing/2014/main" id="{7E4F0E8F-AC70-48AC-837A-F82A7AB5E7A5}"/>
              </a:ext>
            </a:extLst>
          </p:cNvPr>
          <p:cNvSpPr txBox="1"/>
          <p:nvPr/>
        </p:nvSpPr>
        <p:spPr>
          <a:xfrm>
            <a:off x="581891" y="1468582"/>
            <a:ext cx="5962785" cy="477085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i="0">
                <a:effectLst/>
                <a:latin typeface="Arial" panose="020B0604020202020204" pitchFamily="34" charset="0"/>
                <a:cs typeface="Arial" panose="020B0604020202020204" pitchFamily="34" charset="0"/>
              </a:rPr>
              <a:t>Defibrillators give a high energy electric shock to the heart of someone who has suffered a cardiac arrest to restore the heart’s normal rhythm.</a:t>
            </a:r>
          </a:p>
          <a:p>
            <a:pPr indent="-228600">
              <a:lnSpc>
                <a:spcPct val="90000"/>
              </a:lnSpc>
              <a:spcAft>
                <a:spcPts val="600"/>
              </a:spcAft>
              <a:buFont typeface="Arial" panose="020B0604020202020204" pitchFamily="34" charset="0"/>
              <a:buChar char="•"/>
            </a:pPr>
            <a:endParaRPr lang="en-US" sz="2400" b="1" i="0">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0" i="0">
                <a:effectLst/>
                <a:latin typeface="Arial" panose="020B0604020202020204" pitchFamily="34" charset="0"/>
                <a:cs typeface="Arial" panose="020B0604020202020204" pitchFamily="34" charset="0"/>
              </a:rPr>
              <a:t>Combined with CPR, defibrillators give cardiac arrest patients the best possible chance of survival.</a:t>
            </a:r>
          </a:p>
          <a:p>
            <a:pPr indent="-228600">
              <a:lnSpc>
                <a:spcPct val="90000"/>
              </a:lnSpc>
              <a:spcAft>
                <a:spcPts val="600"/>
              </a:spcAft>
              <a:buFont typeface="Arial" panose="020B0604020202020204" pitchFamily="34" charset="0"/>
              <a:buChar char="•"/>
            </a:pPr>
            <a:endParaRPr lang="en-US" sz="2400" b="0" i="0">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0" i="0">
                <a:effectLst/>
                <a:latin typeface="Arial" panose="020B0604020202020204" pitchFamily="34" charset="0"/>
                <a:cs typeface="Arial" panose="020B0604020202020204" pitchFamily="34" charset="0"/>
              </a:rPr>
              <a:t>The devices are easy to use, provide audible instructions to the user and will not deliver a shock unless it is required. No training is required to use the equipment.</a:t>
            </a: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telephone booth&#10;&#10;Description automatically generated with medium confidence">
            <a:extLst>
              <a:ext uri="{FF2B5EF4-FFF2-40B4-BE49-F238E27FC236}">
                <a16:creationId xmlns:a16="http://schemas.microsoft.com/office/drawing/2014/main" id="{10BF50F6-9455-4A57-9940-499D9B86D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733" y="-120302"/>
            <a:ext cx="5962785" cy="6859032"/>
          </a:xfrm>
          <a:prstGeom prst="rect">
            <a:avLst/>
          </a:prstGeom>
        </p:spPr>
      </p:pic>
    </p:spTree>
    <p:extLst>
      <p:ext uri="{BB962C8B-B14F-4D97-AF65-F5344CB8AC3E}">
        <p14:creationId xmlns:p14="http://schemas.microsoft.com/office/powerpoint/2010/main" val="18297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053C-7E05-4448-BAE3-2C3B44C04284}"/>
              </a:ext>
            </a:extLst>
          </p:cNvPr>
          <p:cNvSpPr>
            <a:spLocks noGrp="1"/>
          </p:cNvSpPr>
          <p:nvPr>
            <p:ph type="title"/>
          </p:nvPr>
        </p:nvSpPr>
        <p:spPr>
          <a:xfrm>
            <a:off x="838200" y="365125"/>
            <a:ext cx="10515600" cy="1325563"/>
          </a:xfrm>
        </p:spPr>
        <p:txBody>
          <a:bodyPr/>
          <a:lstStyle/>
          <a:p>
            <a:r>
              <a:rPr lang="en-GB" b="1">
                <a:latin typeface="Arial" panose="020B0604020202020204" pitchFamily="34" charset="0"/>
                <a:cs typeface="Arial" panose="020B0604020202020204" pitchFamily="34" charset="0"/>
              </a:rPr>
              <a:t>Defibrillator training video</a:t>
            </a:r>
          </a:p>
        </p:txBody>
      </p:sp>
      <p:sp>
        <p:nvSpPr>
          <p:cNvPr id="5" name="Rectangle 4">
            <a:extLst>
              <a:ext uri="{FF2B5EF4-FFF2-40B4-BE49-F238E27FC236}">
                <a16:creationId xmlns:a16="http://schemas.microsoft.com/office/drawing/2014/main" id="{5813EC74-56E9-F042-922B-A953A099058A}"/>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Everything you need to know about life-saving defibrillators">
            <a:hlinkClick r:id="" action="ppaction://media"/>
            <a:extLst>
              <a:ext uri="{FF2B5EF4-FFF2-40B4-BE49-F238E27FC236}">
                <a16:creationId xmlns:a16="http://schemas.microsoft.com/office/drawing/2014/main" id="{9D1632C3-7765-45FB-A310-F250AD402972}"/>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7181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1D4EF990-7240-4380-85EC-2E438A87C3F3}"/>
              </a:ext>
            </a:extLst>
          </p:cNvPr>
          <p:cNvSpPr>
            <a:spLocks noGrp="1"/>
          </p:cNvSpPr>
          <p:nvPr>
            <p:ph idx="1"/>
          </p:nvPr>
        </p:nvSpPr>
        <p:spPr>
          <a:xfrm>
            <a:off x="838200" y="1497984"/>
            <a:ext cx="3822189" cy="3742762"/>
          </a:xfrm>
        </p:spPr>
        <p:txBody>
          <a:bodyPr>
            <a:normAutofit/>
          </a:bodyPr>
          <a:lstStyle/>
          <a:p>
            <a:pPr marL="0" indent="0">
              <a:buNone/>
            </a:pPr>
            <a:r>
              <a:rPr lang="en-US" sz="6000">
                <a:latin typeface="Arial" panose="020B0604020202020204" pitchFamily="34" charset="0"/>
                <a:cs typeface="Arial" panose="020B0604020202020204" pitchFamily="34" charset="0"/>
              </a:rPr>
              <a:t>It only takes two hands to save a life</a:t>
            </a: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door, person, bed, cloth&#10;&#10;Description automatically generated">
            <a:extLst>
              <a:ext uri="{FF2B5EF4-FFF2-40B4-BE49-F238E27FC236}">
                <a16:creationId xmlns:a16="http://schemas.microsoft.com/office/drawing/2014/main" id="{103A4876-D51B-4297-A116-389F48AD1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130" y="0"/>
            <a:ext cx="9670473" cy="6858000"/>
          </a:xfrm>
          <a:prstGeom prst="rect">
            <a:avLst/>
          </a:prstGeom>
          <a:effectLst>
            <a:softEdge rad="635000"/>
          </a:effectLst>
        </p:spPr>
      </p:pic>
    </p:spTree>
    <p:extLst>
      <p:ext uri="{BB962C8B-B14F-4D97-AF65-F5344CB8AC3E}">
        <p14:creationId xmlns:p14="http://schemas.microsoft.com/office/powerpoint/2010/main" val="408516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E594-55B1-443F-BF4D-6B2D722BA836}"/>
              </a:ext>
            </a:extLst>
          </p:cNvPr>
          <p:cNvSpPr>
            <a:spLocks noGrp="1"/>
          </p:cNvSpPr>
          <p:nvPr>
            <p:ph type="title"/>
          </p:nvPr>
        </p:nvSpPr>
        <p:spPr>
          <a:xfrm>
            <a:off x="648929" y="629266"/>
            <a:ext cx="3505495" cy="1622321"/>
          </a:xfrm>
        </p:spPr>
        <p:txBody>
          <a:bodyPr>
            <a:normAutofit/>
          </a:bodyPr>
          <a:lstStyle/>
          <a:p>
            <a:r>
              <a:rPr lang="en-GB" b="1">
                <a:latin typeface="Arial" panose="020B0604020202020204" pitchFamily="34" charset="0"/>
                <a:cs typeface="Arial" panose="020B0604020202020204" pitchFamily="34" charset="0"/>
              </a:rPr>
              <a:t>Welcome</a:t>
            </a:r>
          </a:p>
        </p:txBody>
      </p:sp>
      <p:sp>
        <p:nvSpPr>
          <p:cNvPr id="7" name="Content Placeholder 6">
            <a:extLst>
              <a:ext uri="{FF2B5EF4-FFF2-40B4-BE49-F238E27FC236}">
                <a16:creationId xmlns:a16="http://schemas.microsoft.com/office/drawing/2014/main" id="{3E733958-21CE-4D99-851D-7299D89A1E26}"/>
              </a:ext>
            </a:extLst>
          </p:cNvPr>
          <p:cNvSpPr>
            <a:spLocks noGrp="1"/>
          </p:cNvSpPr>
          <p:nvPr>
            <p:ph idx="1"/>
          </p:nvPr>
        </p:nvSpPr>
        <p:spPr>
          <a:xfrm>
            <a:off x="484214" y="2443315"/>
            <a:ext cx="3990125" cy="3785419"/>
          </a:xfrm>
        </p:spPr>
        <p:txBody>
          <a:bodyPr>
            <a:normAutofit/>
          </a:bodyPr>
          <a:lstStyle/>
          <a:p>
            <a:r>
              <a:rPr lang="en-GB">
                <a:latin typeface="Arial" panose="020B0604020202020204" pitchFamily="34" charset="0"/>
                <a:cs typeface="Arial" panose="020B0604020202020204" pitchFamily="34" charset="0"/>
              </a:rPr>
              <a:t>Introductions – who are we and why are we here?</a:t>
            </a:r>
          </a:p>
          <a:p>
            <a:r>
              <a:rPr lang="en-GB">
                <a:latin typeface="Arial" panose="020B0604020202020204" pitchFamily="34" charset="0"/>
                <a:cs typeface="Arial" panose="020B0604020202020204" pitchFamily="34" charset="0"/>
              </a:rPr>
              <a:t>What is Restart a Heart Day?</a:t>
            </a:r>
          </a:p>
          <a:p>
            <a:r>
              <a:rPr lang="en-GB">
                <a:latin typeface="Arial" panose="020B0604020202020204" pitchFamily="34" charset="0"/>
                <a:cs typeface="Arial" panose="020B0604020202020204" pitchFamily="34" charset="0"/>
              </a:rPr>
              <a:t>Why is Restart a Heart Day important?</a:t>
            </a:r>
          </a:p>
          <a:p>
            <a:endParaRPr lang="en-GB" sz="20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A7E0C5-77E8-9249-A692-489B93EB54E1}"/>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BBF99098-B0BB-40F8-BAE9-DFA2D08C4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011" y="1550952"/>
            <a:ext cx="6581775" cy="3752850"/>
          </a:xfrm>
          <a:prstGeom prst="rect">
            <a:avLst/>
          </a:prstGeom>
        </p:spPr>
      </p:pic>
    </p:spTree>
    <p:extLst>
      <p:ext uri="{BB962C8B-B14F-4D97-AF65-F5344CB8AC3E}">
        <p14:creationId xmlns:p14="http://schemas.microsoft.com/office/powerpoint/2010/main" val="320988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What is a cardiac arrest?</a:t>
            </a:r>
          </a:p>
        </p:txBody>
      </p:sp>
      <p:sp>
        <p:nvSpPr>
          <p:cNvPr id="3" name="Content Placeholder 2">
            <a:extLst>
              <a:ext uri="{FF2B5EF4-FFF2-40B4-BE49-F238E27FC236}">
                <a16:creationId xmlns:a16="http://schemas.microsoft.com/office/drawing/2014/main" id="{30B1D50E-7F82-4406-8624-69301E4E37FE}"/>
              </a:ext>
            </a:extLst>
          </p:cNvPr>
          <p:cNvSpPr>
            <a:spLocks noGrp="1"/>
          </p:cNvSpPr>
          <p:nvPr>
            <p:ph idx="1"/>
          </p:nvPr>
        </p:nvSpPr>
        <p:spPr>
          <a:xfrm>
            <a:off x="838200" y="1825625"/>
            <a:ext cx="8126506" cy="4351338"/>
          </a:xfrm>
        </p:spPr>
        <p:txBody>
          <a:bodyPr>
            <a:normAutofit/>
          </a:bodyPr>
          <a:lstStyle/>
          <a:p>
            <a:r>
              <a:rPr lang="en-GB">
                <a:latin typeface="Arial" panose="020B0604020202020204" pitchFamily="34" charset="0"/>
                <a:cs typeface="Arial" panose="020B0604020202020204" pitchFamily="34" charset="0"/>
              </a:rPr>
              <a:t>A cardiac arrest is the ultimate medical emergency when someone’s heart stops pumping blood around their body, causing them to collapse and stop breathing normally.</a:t>
            </a:r>
          </a:p>
          <a:p>
            <a:r>
              <a:rPr lang="en-GB">
                <a:latin typeface="Arial" panose="020B0604020202020204" pitchFamily="34" charset="0"/>
                <a:cs typeface="Arial" panose="020B0604020202020204" pitchFamily="34" charset="0"/>
              </a:rPr>
              <a:t>Every year about 30,000 people across the UK have a cardiac arrest outside of hospital. </a:t>
            </a:r>
          </a:p>
          <a:p>
            <a:r>
              <a:rPr lang="en-GB">
                <a:latin typeface="Arial" panose="020B0604020202020204" pitchFamily="34" charset="0"/>
                <a:cs typeface="Arial" panose="020B0604020202020204" pitchFamily="34" charset="0"/>
              </a:rPr>
              <a:t>About 1 in 10 of these patients survive their cardiac arrest but in countries where CPR is taught as part of the school curriculum it is as high as 4 in 10.</a:t>
            </a: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vegetable&#10;&#10;Description automatically generated with medium confidence">
            <a:extLst>
              <a:ext uri="{FF2B5EF4-FFF2-40B4-BE49-F238E27FC236}">
                <a16:creationId xmlns:a16="http://schemas.microsoft.com/office/drawing/2014/main" id="{8D652E84-E8A6-411F-B92F-BE5EB9DB9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706" y="1027906"/>
            <a:ext cx="2800350" cy="4476750"/>
          </a:xfrm>
          <a:prstGeom prst="rect">
            <a:avLst/>
          </a:prstGeom>
        </p:spPr>
      </p:pic>
    </p:spTree>
    <p:extLst>
      <p:ext uri="{BB962C8B-B14F-4D97-AF65-F5344CB8AC3E}">
        <p14:creationId xmlns:p14="http://schemas.microsoft.com/office/powerpoint/2010/main" val="36024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The Chain of Survival</a:t>
            </a:r>
          </a:p>
        </p:txBody>
      </p:sp>
      <p:sp>
        <p:nvSpPr>
          <p:cNvPr id="3" name="Content Placeholder 2">
            <a:extLst>
              <a:ext uri="{FF2B5EF4-FFF2-40B4-BE49-F238E27FC236}">
                <a16:creationId xmlns:a16="http://schemas.microsoft.com/office/drawing/2014/main" id="{30B1D50E-7F82-4406-8624-69301E4E37FE}"/>
              </a:ext>
            </a:extLst>
          </p:cNvPr>
          <p:cNvSpPr>
            <a:spLocks noGrp="1"/>
          </p:cNvSpPr>
          <p:nvPr>
            <p:ph idx="1"/>
          </p:nvPr>
        </p:nvSpPr>
        <p:spPr>
          <a:xfrm>
            <a:off x="838200" y="1690688"/>
            <a:ext cx="10515600" cy="4351338"/>
          </a:xfrm>
        </p:spPr>
        <p:txBody>
          <a:bodyPr>
            <a:normAutofit/>
          </a:bodyPr>
          <a:lstStyle/>
          <a:p>
            <a:pPr marL="0" indent="0">
              <a:buNone/>
            </a:pPr>
            <a:r>
              <a:rPr lang="en-GB">
                <a:latin typeface="Arial" panose="020B0604020202020204" pitchFamily="34" charset="0"/>
                <a:cs typeface="Arial" panose="020B0604020202020204" pitchFamily="34" charset="0"/>
              </a:rPr>
              <a:t>The Chain of Survival highlights the </a:t>
            </a:r>
            <a:r>
              <a:rPr lang="en-GB" b="1">
                <a:latin typeface="Arial" panose="020B0604020202020204" pitchFamily="34" charset="0"/>
                <a:cs typeface="Arial" panose="020B0604020202020204" pitchFamily="34" charset="0"/>
              </a:rPr>
              <a:t>four</a:t>
            </a:r>
            <a:r>
              <a:rPr lang="en-GB">
                <a:latin typeface="Arial" panose="020B0604020202020204" pitchFamily="34" charset="0"/>
                <a:cs typeface="Arial" panose="020B0604020202020204" pitchFamily="34" charset="0"/>
              </a:rPr>
              <a:t> essential steps needed to improve the chances of saving a life in an emergency. Crucially, you must call 999 and ask for an ambulance straight away if someone is in cardiac arrest.</a:t>
            </a: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EC688172-7545-42B4-8AE3-D17FB1F3F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961" y="3380478"/>
            <a:ext cx="6791325" cy="3009900"/>
          </a:xfrm>
          <a:prstGeom prst="rect">
            <a:avLst/>
          </a:prstGeom>
        </p:spPr>
      </p:pic>
    </p:spTree>
    <p:extLst>
      <p:ext uri="{BB962C8B-B14F-4D97-AF65-F5344CB8AC3E}">
        <p14:creationId xmlns:p14="http://schemas.microsoft.com/office/powerpoint/2010/main" val="269042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What is CPR?</a:t>
            </a:r>
          </a:p>
        </p:txBody>
      </p:sp>
      <p:sp>
        <p:nvSpPr>
          <p:cNvPr id="3" name="Content Placeholder 2">
            <a:extLst>
              <a:ext uri="{FF2B5EF4-FFF2-40B4-BE49-F238E27FC236}">
                <a16:creationId xmlns:a16="http://schemas.microsoft.com/office/drawing/2014/main" id="{30B1D50E-7F82-4406-8624-69301E4E37FE}"/>
              </a:ext>
            </a:extLst>
          </p:cNvPr>
          <p:cNvSpPr>
            <a:spLocks noGrp="1"/>
          </p:cNvSpPr>
          <p:nvPr>
            <p:ph idx="1"/>
          </p:nvPr>
        </p:nvSpPr>
        <p:spPr>
          <a:xfrm>
            <a:off x="627529" y="1027906"/>
            <a:ext cx="7046259" cy="5464970"/>
          </a:xfrm>
        </p:spPr>
        <p:txBody>
          <a:bodyPr>
            <a:normAutofit/>
          </a:bodyPr>
          <a:lstStyle/>
          <a:p>
            <a:pPr marL="0" indent="0">
              <a:buNone/>
            </a:pPr>
            <a:endParaRPr lang="en-GB"/>
          </a:p>
          <a:p>
            <a:r>
              <a:rPr lang="en-GB" i="0">
                <a:effectLst/>
                <a:latin typeface="Arial" panose="020B0604020202020204" pitchFamily="34" charset="0"/>
                <a:cs typeface="Arial" panose="020B0604020202020204" pitchFamily="34" charset="0"/>
              </a:rPr>
              <a:t>Cardiopulmonary resuscitation (CPR) is a simple life-saving technique given to someone in cardiac arrest. It aims to take over the job of the heart and lungs by keeping blood and oxygen flowing through the body.</a:t>
            </a:r>
          </a:p>
          <a:p>
            <a:r>
              <a:rPr lang="en-GB">
                <a:latin typeface="Arial" panose="020B0604020202020204" pitchFamily="34" charset="0"/>
                <a:cs typeface="Arial" panose="020B0604020202020204" pitchFamily="34" charset="0"/>
              </a:rPr>
              <a:t>By performing CPR, you can more than double someone’s chances of survival.</a:t>
            </a:r>
          </a:p>
          <a:p>
            <a:r>
              <a:rPr lang="en-GB">
                <a:latin typeface="Arial" panose="020B0604020202020204" pitchFamily="34" charset="0"/>
                <a:cs typeface="Arial" panose="020B0604020202020204" pitchFamily="34" charset="0"/>
              </a:rPr>
              <a:t>Chances of survival decrease by 10% for every minute that passes without CPR.</a:t>
            </a: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10;&#10;Description automatically generated">
            <a:extLst>
              <a:ext uri="{FF2B5EF4-FFF2-40B4-BE49-F238E27FC236}">
                <a16:creationId xmlns:a16="http://schemas.microsoft.com/office/drawing/2014/main" id="{14E31CE7-DF7E-4550-81B7-A0FECD07F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788" y="1517200"/>
            <a:ext cx="3965448" cy="4133088"/>
          </a:xfrm>
          <a:prstGeom prst="rect">
            <a:avLst/>
          </a:prstGeom>
        </p:spPr>
      </p:pic>
    </p:spTree>
    <p:extLst>
      <p:ext uri="{BB962C8B-B14F-4D97-AF65-F5344CB8AC3E}">
        <p14:creationId xmlns:p14="http://schemas.microsoft.com/office/powerpoint/2010/main" val="386564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Hands-only CPR</a:t>
            </a:r>
          </a:p>
        </p:txBody>
      </p:sp>
      <p:sp>
        <p:nvSpPr>
          <p:cNvPr id="3" name="Content Placeholder 2">
            <a:extLst>
              <a:ext uri="{FF2B5EF4-FFF2-40B4-BE49-F238E27FC236}">
                <a16:creationId xmlns:a16="http://schemas.microsoft.com/office/drawing/2014/main" id="{30B1D50E-7F82-4406-8624-69301E4E37FE}"/>
              </a:ext>
            </a:extLst>
          </p:cNvPr>
          <p:cNvSpPr>
            <a:spLocks noGrp="1"/>
          </p:cNvSpPr>
          <p:nvPr>
            <p:ph idx="1"/>
          </p:nvPr>
        </p:nvSpPr>
        <p:spPr>
          <a:xfrm>
            <a:off x="838200" y="1447019"/>
            <a:ext cx="8128272" cy="4511329"/>
          </a:xfrm>
        </p:spPr>
        <p:txBody>
          <a:bodyPr>
            <a:normAutofit fontScale="25000" lnSpcReduction="20000"/>
          </a:bodyPr>
          <a:lstStyle/>
          <a:p>
            <a:pPr marL="0" indent="0" algn="l">
              <a:lnSpc>
                <a:spcPct val="120000"/>
              </a:lnSpc>
              <a:buNone/>
            </a:pPr>
            <a:r>
              <a:rPr lang="en-GB" sz="8000" b="1" i="0" dirty="0">
                <a:effectLst/>
                <a:latin typeface="Arial" panose="020B0604020202020204" pitchFamily="34" charset="0"/>
                <a:cs typeface="Arial" panose="020B0604020202020204" pitchFamily="34" charset="0"/>
              </a:rPr>
              <a:t>1. </a:t>
            </a:r>
            <a:r>
              <a:rPr lang="en-GB" sz="8000" b="0" i="0" dirty="0">
                <a:effectLst/>
                <a:latin typeface="Arial" panose="020B0604020202020204" pitchFamily="34" charset="0"/>
                <a:cs typeface="Arial" panose="020B0604020202020204" pitchFamily="34" charset="0"/>
              </a:rPr>
              <a:t>Place the heel of your hand on the breastbone at the centre of the person's chest. Place your other hand on top of your first hand and interlock your fingers.</a:t>
            </a:r>
          </a:p>
          <a:p>
            <a:pPr marL="0" indent="0" algn="l">
              <a:lnSpc>
                <a:spcPct val="120000"/>
              </a:lnSpc>
              <a:buNone/>
            </a:pPr>
            <a:r>
              <a:rPr lang="en-GB" sz="8000" b="1" dirty="0">
                <a:latin typeface="Arial" panose="020B0604020202020204" pitchFamily="34" charset="0"/>
                <a:cs typeface="Arial" panose="020B0604020202020204" pitchFamily="34" charset="0"/>
              </a:rPr>
              <a:t>2. </a:t>
            </a:r>
            <a:r>
              <a:rPr lang="en-GB" sz="8000" b="0" i="0" dirty="0">
                <a:effectLst/>
                <a:latin typeface="Arial" panose="020B0604020202020204" pitchFamily="34" charset="0"/>
                <a:cs typeface="Arial" panose="020B0604020202020204" pitchFamily="34" charset="0"/>
              </a:rPr>
              <a:t>Position yourself with your shoulders above your hands. Using your body weight (not just your arms), press straight down by 5 to 6cm (2 to 2.5 inches) on their chest.</a:t>
            </a:r>
          </a:p>
          <a:p>
            <a:pPr marL="0" indent="0" algn="l">
              <a:lnSpc>
                <a:spcPct val="120000"/>
              </a:lnSpc>
              <a:buNone/>
            </a:pPr>
            <a:r>
              <a:rPr lang="en-GB" sz="8000" b="1" i="0" dirty="0">
                <a:effectLst/>
                <a:latin typeface="Arial" panose="020B0604020202020204" pitchFamily="34" charset="0"/>
                <a:cs typeface="Arial" panose="020B0604020202020204" pitchFamily="34" charset="0"/>
              </a:rPr>
              <a:t>3. </a:t>
            </a:r>
            <a:r>
              <a:rPr lang="en-GB" sz="8000" b="0" i="0" dirty="0">
                <a:effectLst/>
                <a:latin typeface="Arial" panose="020B0604020202020204" pitchFamily="34" charset="0"/>
                <a:cs typeface="Arial" panose="020B0604020202020204" pitchFamily="34" charset="0"/>
              </a:rPr>
              <a:t>Keeping your hands on their chest, release the compression and allow the chest to return to its original position.</a:t>
            </a:r>
          </a:p>
          <a:p>
            <a:pPr marL="0" indent="0" algn="l">
              <a:lnSpc>
                <a:spcPct val="120000"/>
              </a:lnSpc>
              <a:buNone/>
            </a:pPr>
            <a:r>
              <a:rPr lang="en-GB" sz="8000" b="1" dirty="0">
                <a:latin typeface="Arial" panose="020B0604020202020204" pitchFamily="34" charset="0"/>
                <a:cs typeface="Arial" panose="020B0604020202020204" pitchFamily="34" charset="0"/>
              </a:rPr>
              <a:t>4. </a:t>
            </a:r>
            <a:r>
              <a:rPr lang="en-GB" sz="8000" b="0" i="0" dirty="0">
                <a:effectLst/>
                <a:latin typeface="Arial" panose="020B0604020202020204" pitchFamily="34" charset="0"/>
                <a:cs typeface="Arial" panose="020B0604020202020204" pitchFamily="34" charset="0"/>
              </a:rPr>
              <a:t>Repeat these compressions at a rate of 100 to 120 times a minute until an ambulance arrives, you become exhausted or the patient starts to show signs of regaining consciousness such as coughing, opening eyes, speaking or breathing.</a:t>
            </a:r>
          </a:p>
          <a:p>
            <a:pPr marL="0" indent="0">
              <a:buNone/>
            </a:pPr>
            <a:endParaRPr lang="en-GB"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D7693157-C9A3-4860-9B88-D38E51BB1417}"/>
              </a:ext>
            </a:extLst>
          </p:cNvPr>
          <p:cNvPicPr>
            <a:picLocks noChangeAspect="1"/>
          </p:cNvPicPr>
          <p:nvPr/>
        </p:nvPicPr>
        <p:blipFill rotWithShape="1">
          <a:blip r:embed="rId3">
            <a:extLst>
              <a:ext uri="{28A0092B-C50C-407E-A947-70E740481C1C}">
                <a14:useLocalDpi xmlns:a14="http://schemas.microsoft.com/office/drawing/2010/main" val="0"/>
              </a:ext>
            </a:extLst>
          </a:blip>
          <a:srcRect l="20681" t="20234" r="18674" b="17634"/>
          <a:stretch/>
        </p:blipFill>
        <p:spPr>
          <a:xfrm>
            <a:off x="8966472" y="2277947"/>
            <a:ext cx="3058067" cy="3133034"/>
          </a:xfrm>
          <a:prstGeom prst="rect">
            <a:avLst/>
          </a:prstGeom>
        </p:spPr>
      </p:pic>
    </p:spTree>
    <p:extLst>
      <p:ext uri="{BB962C8B-B14F-4D97-AF65-F5344CB8AC3E}">
        <p14:creationId xmlns:p14="http://schemas.microsoft.com/office/powerpoint/2010/main" val="47933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a:xfrm>
            <a:off x="658906" y="218574"/>
            <a:ext cx="10515600" cy="1325563"/>
          </a:xfrm>
        </p:spPr>
        <p:txBody>
          <a:bodyPr>
            <a:normAutofit/>
          </a:bodyPr>
          <a:lstStyle/>
          <a:p>
            <a:r>
              <a:rPr lang="en-GB" sz="4900" b="1">
                <a:latin typeface="Arial" panose="020B0604020202020204" pitchFamily="34" charset="0"/>
                <a:cs typeface="Arial" panose="020B0604020202020204" pitchFamily="34" charset="0"/>
              </a:rPr>
              <a:t>Effective CPR</a:t>
            </a:r>
            <a:br>
              <a:rPr lang="en-GB">
                <a:latin typeface="Arial" panose="020B0604020202020204" pitchFamily="34" charset="0"/>
                <a:cs typeface="Arial" panose="020B0604020202020204" pitchFamily="34" charset="0"/>
              </a:rPr>
            </a:br>
            <a:endParaRPr lang="en-GB" sz="31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1F01BA-2099-4F81-AD25-F548B596B34D}"/>
              </a:ext>
            </a:extLst>
          </p:cNvPr>
          <p:cNvSpPr/>
          <p:nvPr/>
        </p:nvSpPr>
        <p:spPr>
          <a:xfrm>
            <a:off x="838197" y="2251695"/>
            <a:ext cx="2962835"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Arial" panose="020B0604020202020204" pitchFamily="34" charset="0"/>
                <a:cs typeface="Arial" panose="020B0604020202020204" pitchFamily="34" charset="0"/>
              </a:rPr>
              <a:t>Rate</a:t>
            </a:r>
          </a:p>
        </p:txBody>
      </p:sp>
      <p:sp>
        <p:nvSpPr>
          <p:cNvPr id="12" name="Rectangle: Rounded Corners 11">
            <a:extLst>
              <a:ext uri="{FF2B5EF4-FFF2-40B4-BE49-F238E27FC236}">
                <a16:creationId xmlns:a16="http://schemas.microsoft.com/office/drawing/2014/main" id="{02AA6FA8-BA26-456B-A81F-1FF3E2C770C4}"/>
              </a:ext>
            </a:extLst>
          </p:cNvPr>
          <p:cNvSpPr/>
          <p:nvPr/>
        </p:nvSpPr>
        <p:spPr>
          <a:xfrm>
            <a:off x="838197" y="3691905"/>
            <a:ext cx="2962835"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Arial" panose="020B0604020202020204" pitchFamily="34" charset="0"/>
                <a:cs typeface="Arial" panose="020B0604020202020204" pitchFamily="34" charset="0"/>
              </a:rPr>
              <a:t>Depth</a:t>
            </a:r>
          </a:p>
        </p:txBody>
      </p:sp>
      <p:sp>
        <p:nvSpPr>
          <p:cNvPr id="22" name="Content Placeholder 21">
            <a:extLst>
              <a:ext uri="{FF2B5EF4-FFF2-40B4-BE49-F238E27FC236}">
                <a16:creationId xmlns:a16="http://schemas.microsoft.com/office/drawing/2014/main" id="{B8882DB1-4301-4F07-A3A6-264358E7D87C}"/>
              </a:ext>
            </a:extLst>
          </p:cNvPr>
          <p:cNvSpPr>
            <a:spLocks noGrp="1"/>
          </p:cNvSpPr>
          <p:nvPr>
            <p:ph idx="1"/>
          </p:nvPr>
        </p:nvSpPr>
        <p:spPr>
          <a:xfrm>
            <a:off x="838197" y="5109953"/>
            <a:ext cx="2962834"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3600">
                <a:latin typeface="Arial" panose="020B0604020202020204" pitchFamily="34" charset="0"/>
                <a:cs typeface="Arial" panose="020B0604020202020204" pitchFamily="34" charset="0"/>
              </a:rPr>
              <a:t>Don’t stop</a:t>
            </a:r>
          </a:p>
        </p:txBody>
      </p:sp>
      <p:sp>
        <p:nvSpPr>
          <p:cNvPr id="23" name="TextBox 22">
            <a:extLst>
              <a:ext uri="{FF2B5EF4-FFF2-40B4-BE49-F238E27FC236}">
                <a16:creationId xmlns:a16="http://schemas.microsoft.com/office/drawing/2014/main" id="{46A70124-AEC1-47F2-974C-1E108F0FB728}"/>
              </a:ext>
            </a:extLst>
          </p:cNvPr>
          <p:cNvSpPr txBox="1"/>
          <p:nvPr/>
        </p:nvSpPr>
        <p:spPr>
          <a:xfrm>
            <a:off x="4164112" y="2238996"/>
            <a:ext cx="5432612"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Compressions at a rate of 100 to 120 per minute or two per second!</a:t>
            </a:r>
          </a:p>
        </p:txBody>
      </p:sp>
      <p:sp>
        <p:nvSpPr>
          <p:cNvPr id="24" name="TextBox 23">
            <a:extLst>
              <a:ext uri="{FF2B5EF4-FFF2-40B4-BE49-F238E27FC236}">
                <a16:creationId xmlns:a16="http://schemas.microsoft.com/office/drawing/2014/main" id="{E6D2B160-A658-4536-BF98-BBB36DAD5D9F}"/>
              </a:ext>
            </a:extLst>
          </p:cNvPr>
          <p:cNvSpPr txBox="1"/>
          <p:nvPr/>
        </p:nvSpPr>
        <p:spPr>
          <a:xfrm>
            <a:off x="4141694" y="3763472"/>
            <a:ext cx="5432612"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Compression depth of 5 to 6 centimetres.</a:t>
            </a:r>
          </a:p>
        </p:txBody>
      </p:sp>
      <p:sp>
        <p:nvSpPr>
          <p:cNvPr id="25" name="TextBox 24">
            <a:extLst>
              <a:ext uri="{FF2B5EF4-FFF2-40B4-BE49-F238E27FC236}">
                <a16:creationId xmlns:a16="http://schemas.microsoft.com/office/drawing/2014/main" id="{BFBC60BC-B9D6-45D2-A3E3-8C90EF7FC877}"/>
              </a:ext>
            </a:extLst>
          </p:cNvPr>
          <p:cNvSpPr txBox="1"/>
          <p:nvPr/>
        </p:nvSpPr>
        <p:spPr>
          <a:xfrm>
            <a:off x="4164112" y="5116772"/>
            <a:ext cx="4123771"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Limit any pauses to chest compressions.</a:t>
            </a:r>
          </a:p>
        </p:txBody>
      </p:sp>
      <p:sp>
        <p:nvSpPr>
          <p:cNvPr id="3" name="TextBox 2">
            <a:extLst>
              <a:ext uri="{FF2B5EF4-FFF2-40B4-BE49-F238E27FC236}">
                <a16:creationId xmlns:a16="http://schemas.microsoft.com/office/drawing/2014/main" id="{0B37E693-9093-49A6-ABB5-26806DBB8998}"/>
              </a:ext>
            </a:extLst>
          </p:cNvPr>
          <p:cNvSpPr txBox="1"/>
          <p:nvPr/>
        </p:nvSpPr>
        <p:spPr>
          <a:xfrm>
            <a:off x="658906" y="1057010"/>
            <a:ext cx="10672482" cy="954107"/>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To make sure your CPR is really effective remember the phrase </a:t>
            </a:r>
            <a:r>
              <a:rPr lang="en-GB" sz="2800" b="1">
                <a:latin typeface="Arial" panose="020B0604020202020204" pitchFamily="34" charset="0"/>
                <a:cs typeface="Arial" panose="020B0604020202020204" pitchFamily="34" charset="0"/>
              </a:rPr>
              <a:t>‘Rate, Depth and Don’t Stop’</a:t>
            </a:r>
            <a:endParaRPr lang="en-GB" sz="2800" b="1"/>
          </a:p>
        </p:txBody>
      </p:sp>
      <p:pic>
        <p:nvPicPr>
          <p:cNvPr id="7" name="Picture 6" descr="Diagram&#10;&#10;Description automatically generated">
            <a:extLst>
              <a:ext uri="{FF2B5EF4-FFF2-40B4-BE49-F238E27FC236}">
                <a16:creationId xmlns:a16="http://schemas.microsoft.com/office/drawing/2014/main" id="{718A5685-5079-4115-A6E3-439B37AFE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970" y="2238996"/>
            <a:ext cx="3557847" cy="3987338"/>
          </a:xfrm>
          <a:prstGeom prst="rect">
            <a:avLst/>
          </a:prstGeom>
        </p:spPr>
      </p:pic>
    </p:spTree>
    <p:extLst>
      <p:ext uri="{BB962C8B-B14F-4D97-AF65-F5344CB8AC3E}">
        <p14:creationId xmlns:p14="http://schemas.microsoft.com/office/powerpoint/2010/main" val="387373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053C-7E05-4448-BAE3-2C3B44C04284}"/>
              </a:ext>
            </a:extLst>
          </p:cNvPr>
          <p:cNvSpPr>
            <a:spLocks noGrp="1"/>
          </p:cNvSpPr>
          <p:nvPr>
            <p:ph type="title"/>
          </p:nvPr>
        </p:nvSpPr>
        <p:spPr>
          <a:xfrm>
            <a:off x="838200" y="365125"/>
            <a:ext cx="10515600" cy="1325563"/>
          </a:xfrm>
        </p:spPr>
        <p:txBody>
          <a:bodyPr/>
          <a:lstStyle/>
          <a:p>
            <a:r>
              <a:rPr lang="en-GB" b="1">
                <a:latin typeface="Arial" panose="020B0604020202020204" pitchFamily="34" charset="0"/>
                <a:cs typeface="Arial" panose="020B0604020202020204" pitchFamily="34" charset="0"/>
              </a:rPr>
              <a:t>CPR training video</a:t>
            </a:r>
          </a:p>
        </p:txBody>
      </p:sp>
      <p:sp>
        <p:nvSpPr>
          <p:cNvPr id="5" name="Rectangle 4">
            <a:extLst>
              <a:ext uri="{FF2B5EF4-FFF2-40B4-BE49-F238E27FC236}">
                <a16:creationId xmlns:a16="http://schemas.microsoft.com/office/drawing/2014/main" id="{5813EC74-56E9-F042-922B-A953A099058A}"/>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nline Media 6" title="Restart a Heart Day 2020 - CPR training">
            <a:hlinkClick r:id="" action="ppaction://media"/>
            <a:extLst>
              <a:ext uri="{FF2B5EF4-FFF2-40B4-BE49-F238E27FC236}">
                <a16:creationId xmlns:a16="http://schemas.microsoft.com/office/drawing/2014/main" id="{D01F7D9E-E5B0-4CD0-AEEE-EBD89B882531}"/>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16672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738-B1D0-4FFF-A4F5-7C7372D5B5F2}"/>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Makaton CPR video</a:t>
            </a:r>
          </a:p>
        </p:txBody>
      </p:sp>
      <p:sp>
        <p:nvSpPr>
          <p:cNvPr id="5" name="Rectangle 4">
            <a:extLst>
              <a:ext uri="{FF2B5EF4-FFF2-40B4-BE49-F238E27FC236}">
                <a16:creationId xmlns:a16="http://schemas.microsoft.com/office/drawing/2014/main" id="{834DF137-75D2-F74B-8253-178B10F22519}"/>
              </a:ext>
            </a:extLst>
          </p:cNvPr>
          <p:cNvSpPr/>
          <p:nvPr/>
        </p:nvSpPr>
        <p:spPr>
          <a:xfrm>
            <a:off x="0" y="6738730"/>
            <a:ext cx="12192000" cy="119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nline Media 6" title="Makaton CPR video   final">
            <a:hlinkClick r:id="" action="ppaction://media"/>
            <a:extLst>
              <a:ext uri="{FF2B5EF4-FFF2-40B4-BE49-F238E27FC236}">
                <a16:creationId xmlns:a16="http://schemas.microsoft.com/office/drawing/2014/main" id="{D3484179-2381-4232-9CF3-E4826ACF2E83}"/>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34308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a529d3-8a38-41b8-b20f-68e2661e56d7">
      <UserInfo>
        <DisplayName>CARLYON, Jason (YORKSHIRE AMBULANCE SERVICE NHS TRUST)</DisplayName>
        <AccountId>115</AccountId>
        <AccountType/>
      </UserInfo>
    </SharedWithUsers>
    <_ip_UnifiedCompliancePolicyUIAction xmlns="http://schemas.microsoft.com/sharepoint/v3" xsi:nil="true"/>
    <_ip_UnifiedCompliancePolicyProperties xmlns="http://schemas.microsoft.com/sharepoint/v3" xsi:nil="true"/>
    <lcf76f155ced4ddcb4097134ff3c332f xmlns="cc6f70f5-b2a1-472a-b752-fe4eba9ecb60">
      <Terms xmlns="http://schemas.microsoft.com/office/infopath/2007/PartnerControls"/>
    </lcf76f155ced4ddcb4097134ff3c332f>
    <TaxCatchAll xmlns="d6a529d3-8a38-41b8-b20f-68e2661e56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A4CC8EB0D7034193FC9D6153439A4B" ma:contentTypeVersion="22" ma:contentTypeDescription="Create a new document." ma:contentTypeScope="" ma:versionID="6b453d2906d65b57420ded3f612044fb">
  <xsd:schema xmlns:xsd="http://www.w3.org/2001/XMLSchema" xmlns:xs="http://www.w3.org/2001/XMLSchema" xmlns:p="http://schemas.microsoft.com/office/2006/metadata/properties" xmlns:ns1="http://schemas.microsoft.com/sharepoint/v3" xmlns:ns2="cc6f70f5-b2a1-472a-b752-fe4eba9ecb60" xmlns:ns3="d6a529d3-8a38-41b8-b20f-68e2661e56d7" targetNamespace="http://schemas.microsoft.com/office/2006/metadata/properties" ma:root="true" ma:fieldsID="3b9353ed69c0ffda5b751b1cde09da21" ns1:_="" ns2:_="" ns3:_="">
    <xsd:import namespace="http://schemas.microsoft.com/sharepoint/v3"/>
    <xsd:import namespace="cc6f70f5-b2a1-472a-b752-fe4eba9ecb60"/>
    <xsd:import namespace="d6a529d3-8a38-41b8-b20f-68e2661e56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ma:readOnly="false">
      <xsd:simpleType>
        <xsd:restriction base="dms:Note"/>
      </xsd:simpleType>
    </xsd:element>
    <xsd:element name="_ip_UnifiedCompliancePolicyUIAction" ma:index="15"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f70f5-b2a1-472a-b752-fe4eba9ec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AutoTags" ma:index="16" nillable="true" ma:displayName="Tags" ma:hidden="true"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Location" ma:index="20" nillable="true" ma:displayName="Location" ma:hidden="true"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a529d3-8a38-41b8-b20f-68e2661e56d7" elementFormDefault="qualified">
    <xsd:import namespace="http://schemas.microsoft.com/office/2006/documentManagement/types"/>
    <xsd:import namespace="http://schemas.microsoft.com/office/infopath/2007/PartnerControls"/>
    <xsd:element name="SharedWithUsers" ma:index="2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9cbb87b8-646f-4431-80b3-e0e660097434}" ma:internalName="TaxCatchAll" ma:readOnly="false" ma:showField="CatchAllData" ma:web="d6a529d3-8a38-41b8-b20f-68e2661e56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788B62-1DE9-4554-9519-499D22D82DEB}">
  <ds:schemaRefs>
    <ds:schemaRef ds:uri="http://purl.org/dc/elements/1.1/"/>
    <ds:schemaRef ds:uri="d6a529d3-8a38-41b8-b20f-68e2661e56d7"/>
    <ds:schemaRef ds:uri="http://purl.org/dc/dcmitype/"/>
    <ds:schemaRef ds:uri="http://purl.org/dc/terms/"/>
    <ds:schemaRef ds:uri="http://schemas.microsoft.com/sharepoint/v3"/>
    <ds:schemaRef ds:uri="http://schemas.microsoft.com/office/infopath/2007/PartnerControls"/>
    <ds:schemaRef ds:uri="cc6f70f5-b2a1-472a-b752-fe4eba9ecb60"/>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13D8764-24D5-42E3-A0B0-1B9823DC1DD7}"/>
</file>

<file path=customXml/itemProps3.xml><?xml version="1.0" encoding="utf-8"?>
<ds:datastoreItem xmlns:ds="http://schemas.openxmlformats.org/officeDocument/2006/customXml" ds:itemID="{90661BDE-42A1-45C5-BF60-52021284FFCD}">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240</TotalTime>
  <Words>1550</Words>
  <Application>Microsoft Office PowerPoint</Application>
  <PresentationFormat>Widescreen</PresentationFormat>
  <Paragraphs>92</Paragraphs>
  <Slides>16</Slides>
  <Notes>12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Frutiger LT W01_55 Roma1475738</vt:lpstr>
      <vt:lpstr>Office Theme</vt:lpstr>
      <vt:lpstr>Restart a Heart Day  </vt:lpstr>
      <vt:lpstr>Welcome</vt:lpstr>
      <vt:lpstr>What is a cardiac arrest?</vt:lpstr>
      <vt:lpstr>The Chain of Survival</vt:lpstr>
      <vt:lpstr>What is CPR?</vt:lpstr>
      <vt:lpstr>Hands-only CPR</vt:lpstr>
      <vt:lpstr>Effective CPR </vt:lpstr>
      <vt:lpstr>CPR training video</vt:lpstr>
      <vt:lpstr>Makaton CPR video</vt:lpstr>
      <vt:lpstr>Over to you!</vt:lpstr>
      <vt:lpstr>CPR playlist</vt:lpstr>
      <vt:lpstr>Myth busting</vt:lpstr>
      <vt:lpstr>Key messages</vt:lpstr>
      <vt:lpstr>Defibrillators</vt:lpstr>
      <vt:lpstr>Defibrillator training video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Restart a Heart</dc:title>
  <dc:creator>CARLYON, Jason (YORKSHIRE AMBULANCE SERVICE NHS TRUST)</dc:creator>
  <cp:lastModifiedBy>BOYES, Louise (YORKSHIRE AMBULANCE SERVICE NHS TRUST)</cp:lastModifiedBy>
  <cp:revision>9</cp:revision>
  <dcterms:created xsi:type="dcterms:W3CDTF">2021-06-28T13:24:58Z</dcterms:created>
  <dcterms:modified xsi:type="dcterms:W3CDTF">2024-08-22T12:34:22Z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0x01010049A4CC8EB0D7034193FC9D6153439A4B</vt:lpwstr>
  </property>
</Properties>
</file>